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3" r:id="rId2"/>
  </p:sldMasterIdLst>
  <p:notesMasterIdLst>
    <p:notesMasterId r:id="rId10"/>
  </p:notesMasterIdLst>
  <p:handoutMasterIdLst>
    <p:handoutMasterId r:id="rId11"/>
  </p:handoutMasterIdLst>
  <p:sldIdLst>
    <p:sldId id="258" r:id="rId3"/>
    <p:sldId id="448" r:id="rId4"/>
    <p:sldId id="463" r:id="rId5"/>
    <p:sldId id="450" r:id="rId6"/>
    <p:sldId id="454" r:id="rId7"/>
    <p:sldId id="455" r:id="rId8"/>
    <p:sldId id="456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>
    <p:extLst/>
  </p:cmAuthor>
  <p:cmAuthor id="1" name="Arnout Drenthel" initials="AD" lastIdx="1" clrIdx="0">
    <p:extLst/>
  </p:cmAuthor>
  <p:cmAuthor id="8" name="Arnout Drenthel" initials="AD [8]" lastIdx="1" clrIdx="7">
    <p:extLst/>
  </p:cmAuthor>
  <p:cmAuthor id="2" name="Arnout Drenthel" initials="AD [2]" lastIdx="1" clrIdx="1">
    <p:extLst/>
  </p:cmAuthor>
  <p:cmAuthor id="9" name="Arnout Drenthel" initials="AD [9]" lastIdx="1" clrIdx="8">
    <p:extLst/>
  </p:cmAuthor>
  <p:cmAuthor id="3" name="Arnout Drenthel" initials="AD [3]" lastIdx="1" clrIdx="2">
    <p:extLst/>
  </p:cmAuthor>
  <p:cmAuthor id="10" name="Canfijn, I.R." initials="CI" lastIdx="7" clrIdx="9">
    <p:extLst>
      <p:ext uri="{19B8F6BF-5375-455C-9EA6-DF929625EA0E}">
        <p15:presenceInfo xmlns:p15="http://schemas.microsoft.com/office/powerpoint/2012/main" userId="S-1-5-21-2133283647-365701695-2003004241-171473" providerId="AD"/>
      </p:ext>
    </p:extLst>
  </p:cmAuthor>
  <p:cmAuthor id="4" name="Arnout Drenthel" initials="AD [4]" lastIdx="1" clrIdx="3">
    <p:extLst/>
  </p:cmAuthor>
  <p:cmAuthor id="5" name="Arnout Drenthel" initials="AD [5]" lastIdx="1" clrIdx="4">
    <p:extLst/>
  </p:cmAuthor>
  <p:cmAuthor id="6" name="Arnout Drenthel" initials="AD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9D82"/>
    <a:srgbClr val="75D1B5"/>
    <a:srgbClr val="FFB612"/>
    <a:srgbClr val="017BC6"/>
    <a:srgbClr val="77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60814" autoAdjust="0"/>
  </p:normalViewPr>
  <p:slideViewPr>
    <p:cSldViewPr snapToGrid="0">
      <p:cViewPr varScale="1">
        <p:scale>
          <a:sx n="66" d="100"/>
          <a:sy n="66" d="100"/>
        </p:scale>
        <p:origin x="1860" y="7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90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6-7-2020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6-7-2020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903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885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1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275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4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08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484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0980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90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5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85292067-D04E-EE40-B16F-5668AD7590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152000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3588" y="0"/>
                </a:lnTo>
                <a:lnTo>
                  <a:pt x="5773588" y="1152000"/>
                </a:lnTo>
                <a:lnTo>
                  <a:pt x="6099175" y="1152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19"/>
            <a:ext cx="12192000" cy="1682495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82495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-7419"/>
            <a:ext cx="12192000" cy="1682495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067" y="1233039"/>
            <a:ext cx="10462717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493144" y="1798626"/>
            <a:ext cx="10477573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Kennismaken met Rijksbreed | 15 mei 2009</a:t>
            </a:r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Basisadministratie Persoonsgegevens en Reisdocumenten</a:t>
            </a:r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516-86E7-4EAF-9EEA-85562225BFC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9654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pic>
        <p:nvPicPr>
          <p:cNvPr id="5" name="Picture 17" descr="RO_SZW_Logo_Powerpoint_diap_n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6572282" y="2500307"/>
            <a:ext cx="4667255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90728" y="3157104"/>
            <a:ext cx="4648809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6572251" y="6380164"/>
            <a:ext cx="4953000" cy="363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r>
              <a:rPr lang="nl-NL" altLang="nl-NL"/>
              <a:t>Kennismaken met Rijksbreed | 15 mei 2009</a:t>
            </a:r>
          </a:p>
        </p:txBody>
      </p:sp>
    </p:spTree>
    <p:extLst>
      <p:ext uri="{BB962C8B-B14F-4D97-AF65-F5344CB8AC3E}">
        <p14:creationId xmlns:p14="http://schemas.microsoft.com/office/powerpoint/2010/main" val="3520174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14105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INSTRUCTIE">
            <a:extLst>
              <a:ext uri="{FF2B5EF4-FFF2-40B4-BE49-F238E27FC236}">
                <a16:creationId xmlns:a16="http://schemas.microsoft.com/office/drawing/2014/main" id="{2259C3AB-6188-48C8-88BC-B8200BC2AD2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8CA6551-31CA-40C5-836E-4953A94B7A1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B546B99A-1D27-43C1-9315-C89C4DC9D1A5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B0FF89BA-5FBA-4CAA-8A14-6D6AE434AC3D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xmlns="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C5D32105-1B15-44C8-B47C-37FBAA13744F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1E6BE5E5-CF33-4BFF-A2BB-9DABAEF5DB9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3148F805-2DAC-4272-B89A-B9BFA769703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xmlns="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60BE7184-E15F-42AB-9132-8EC1F3BC93A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39357018-E1AD-495F-8E82-B4A2F4FE6CA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5CE7C35D-3F32-483F-B0D4-8AA1ADCC52D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F80D9116-53E3-4018-B5F3-51E559E978DA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0279F4FD-D79B-4EC1-B5FD-F798009C3487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D3533CF8-FD33-4C69-BB71-BD37BA470605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DE56F4EA-9E58-4040-A773-567F2BACB434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D29DA7-8A6A-45DD-A160-AC65E5845A31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xmlns="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5C81428-8576-48D3-8419-B3BFAFAA0741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83059E1-D0DD-4D8B-BB68-558CD05C32D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2559BDD2-8BB2-476B-B5DD-58ACD73DFC1A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6BF4EED5-E42E-4927-B1BC-1687393D0C94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51EF9D53-8B73-4109-AB18-0D0E49E92690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961368B1-E4A3-4ABE-A108-5CECB5AD67F2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xmlns="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5AA2F1C2-98B9-4FBE-AC87-43DCA64BF585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51" name="ICOON_info">
              <a:extLst>
                <a:ext uri="{FF2B5EF4-FFF2-40B4-BE49-F238E27FC236}">
                  <a16:creationId xmlns:a16="http://schemas.microsoft.com/office/drawing/2014/main" id="{CF92F036-7396-4E06-B508-672811E34E1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93" name="Ovaal 92">
                <a:extLst>
                  <a:ext uri="{FF2B5EF4-FFF2-40B4-BE49-F238E27FC236}">
                    <a16:creationId xmlns:a16="http://schemas.microsoft.com/office/drawing/2014/main" id="{E5FC72EA-D90E-4559-B238-4131D4BC8E3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Graphic 163" descr="Informatie">
                <a:extLst>
                  <a:ext uri="{FF2B5EF4-FFF2-40B4-BE49-F238E27FC236}">
                    <a16:creationId xmlns:a16="http://schemas.microsoft.com/office/drawing/2014/main" id="{4A9F1E2D-8483-40CF-B68A-0F8BDA53E59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VOORBEELD">
              <a:extLst>
                <a:ext uri="{FF2B5EF4-FFF2-40B4-BE49-F238E27FC236}">
                  <a16:creationId xmlns:a16="http://schemas.microsoft.com/office/drawing/2014/main" id="{1C57C9ED-D2D7-46B7-9A07-E27A9D11CEC3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EC2DEEEE-34ED-41EF-ACCC-35C0524E169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38B4A342-995C-4505-B1A1-A151D5ECE4B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5" name="Groep 54">
                <a:extLst>
                  <a:ext uri="{FF2B5EF4-FFF2-40B4-BE49-F238E27FC236}">
                    <a16:creationId xmlns:a16="http://schemas.microsoft.com/office/drawing/2014/main" id="{7701E09D-B752-4863-992D-0668CA0122E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6" name="Groep 85">
                  <a:extLst>
                    <a:ext uri="{FF2B5EF4-FFF2-40B4-BE49-F238E27FC236}">
                      <a16:creationId xmlns:a16="http://schemas.microsoft.com/office/drawing/2014/main" id="{C5BED81F-1B57-4C59-AF91-B0824D70357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4DD790A7-A860-47D7-8802-541E528D58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9" name="Rechte verbindingslijn 88">
                    <a:extLst>
                      <a:ext uri="{FF2B5EF4-FFF2-40B4-BE49-F238E27FC236}">
                        <a16:creationId xmlns:a16="http://schemas.microsoft.com/office/drawing/2014/main" id="{FF2F0BC6-6687-45BF-A209-73FD34211E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0" name="Rechte verbindingslijn 89">
                    <a:extLst>
                      <a:ext uri="{FF2B5EF4-FFF2-40B4-BE49-F238E27FC236}">
                        <a16:creationId xmlns:a16="http://schemas.microsoft.com/office/drawing/2014/main" id="{52E66392-2DD1-463C-95F2-19F6DFE799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Rechte verbindingslijn 90">
                    <a:extLst>
                      <a:ext uri="{FF2B5EF4-FFF2-40B4-BE49-F238E27FC236}">
                        <a16:creationId xmlns:a16="http://schemas.microsoft.com/office/drawing/2014/main" id="{F8FBED65-9344-4820-987D-76CC4FD7F3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AE5758A1-6EC9-4F28-B558-2D2A396388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7" name="Pijl: rechts 86">
                  <a:extLst>
                    <a:ext uri="{FF2B5EF4-FFF2-40B4-BE49-F238E27FC236}">
                      <a16:creationId xmlns:a16="http://schemas.microsoft.com/office/drawing/2014/main" id="{FC66AB48-E543-49D4-AE51-7CB4A9D1126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7B125CE4-5EAA-487B-98C9-60FC4AD27D2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CE63D0B9-3A1F-4FCE-8921-DC86243076D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A7621846-70D2-4FAF-8ADA-A24ABFBF2A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49CEE87F-C970-45BF-8011-E98832A20C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AAB21D47-BEE1-480A-AAE3-A6DB1E632B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DDF98484-842B-4C4B-94E0-515CCE4F46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C9D02BEF-17F2-4A45-97EF-BE00BB38B5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0" name="Pijl: rechts 79">
                  <a:extLst>
                    <a:ext uri="{FF2B5EF4-FFF2-40B4-BE49-F238E27FC236}">
                      <a16:creationId xmlns:a16="http://schemas.microsoft.com/office/drawing/2014/main" id="{7375F10A-C3E4-42B2-8F24-8BDCACCE769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7" name="Rechte verbindingslijn 56">
                <a:extLst>
                  <a:ext uri="{FF2B5EF4-FFF2-40B4-BE49-F238E27FC236}">
                    <a16:creationId xmlns:a16="http://schemas.microsoft.com/office/drawing/2014/main" id="{6ED9B8A5-40B9-4B1E-9684-DC1FFE9DB4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DB7AA4C8-150A-4DD4-8C00-993396740A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0CFFF9C3-DC13-4494-A62D-B36E00A85D3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017F32AB-16D3-48B0-A8C3-D5BD78DEE24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50F43191-E5D8-4562-B549-3DC12D71BB6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19E8C1B4-EE70-46BC-A79D-04D1117BDB0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563977F4-2A7F-4879-A53D-8022F184A94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D7D782CD-52AD-4172-AA7F-A335CCD248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15F06FE3-AA5F-41E3-A956-699E33886B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1C80D73-1BAC-400C-9EE0-B206633B06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A295FB84-33A3-46D6-B1EF-AACFC526BF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B141962C-9AAF-4663-9B19-034A4FFED1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3" name="Pijl: rechts 72">
                  <a:extLst>
                    <a:ext uri="{FF2B5EF4-FFF2-40B4-BE49-F238E27FC236}">
                      <a16:creationId xmlns:a16="http://schemas.microsoft.com/office/drawing/2014/main" id="{513B64FC-183C-41E7-86C7-D394F374D5A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7AB8867A-65E6-46CC-B5C7-C0A38926BD6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63" name="Rechthoek 62">
                  <a:extLst>
                    <a:ext uri="{FF2B5EF4-FFF2-40B4-BE49-F238E27FC236}">
                      <a16:creationId xmlns:a16="http://schemas.microsoft.com/office/drawing/2014/main" id="{C93F9144-DC78-4FFD-BB7A-B3E9013E4C8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BF9A1E80-5A6D-45D4-9BB7-EDF1DB244FD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91982DE-F34E-4AE8-B66C-0311A34081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57029BDB-8DAD-4A28-8DA8-399BFF346A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6695FC3D-EF06-4A53-9A0C-D2EB791A3D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AF047E0B-7CD3-487E-A04C-E061E3831A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B77B3B59-6D56-4336-B429-7C0680329C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5" name="Pijl: rechts 64">
                  <a:extLst>
                    <a:ext uri="{FF2B5EF4-FFF2-40B4-BE49-F238E27FC236}">
                      <a16:creationId xmlns:a16="http://schemas.microsoft.com/office/drawing/2014/main" id="{0E1A9EDF-3A8D-4889-A0F7-C698374E3D7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5" name="INSTRUCTIE">
            <a:extLst>
              <a:ext uri="{FF2B5EF4-FFF2-40B4-BE49-F238E27FC236}">
                <a16:creationId xmlns:a16="http://schemas.microsoft.com/office/drawing/2014/main" id="{7C7E8D04-13B4-4B71-B89B-479BC4DF4698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E633CA95-6B84-4AED-A672-E4BDF50C07A6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5B22A45A-EBF7-4C30-B067-12D2B9A0BB6F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6381F98-6534-4359-8E37-A870C5C3C38F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4DFEF9BD-74CD-4E3C-9427-ACC8C8EF0AA8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6228CDF5-9D83-49A9-A45C-6E740AB6358C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5AD730ED-1BD7-4DFB-8E41-B8A33A823313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7D9EA432-58AD-4036-A148-2B2F2E85EAA9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05" name="Rechthoek met één afgeknipte en afgeronde hoek 47">
                  <a:extLst>
                    <a:ext uri="{FF2B5EF4-FFF2-40B4-BE49-F238E27FC236}">
                      <a16:creationId xmlns:a16="http://schemas.microsoft.com/office/drawing/2014/main" id="{BA9BE353-1FC8-4FE9-9261-B10F825029BD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Rechthoekige driehoek 105">
                  <a:extLst>
                    <a:ext uri="{FF2B5EF4-FFF2-40B4-BE49-F238E27FC236}">
                      <a16:creationId xmlns:a16="http://schemas.microsoft.com/office/drawing/2014/main" id="{8600A595-89AC-4ED8-A672-1FD84632C02E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70B64506-CCA6-45D9-8248-731B55331DCE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92CA0564-3557-4523-9E06-2F0C6DD66CA9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0AC4DB14-C50E-4F43-AD0A-53097035D8C0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777233" y="1856128"/>
            <a:ext cx="10827107" cy="443816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</a:t>
            </a:r>
          </a:p>
        </p:txBody>
      </p:sp>
      <p:grpSp>
        <p:nvGrpSpPr>
          <p:cNvPr id="16" name="HAAK LIJN">
            <a:extLst>
              <a:ext uri="{FF2B5EF4-FFF2-40B4-BE49-F238E27FC236}">
                <a16:creationId xmlns:a16="http://schemas.microsoft.com/office/drawing/2014/main" id="{21256FA1-9CDC-4DD9-9786-CD0521601BAC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7" name="LIJN">
              <a:extLst>
                <a:ext uri="{FF2B5EF4-FFF2-40B4-BE49-F238E27FC236}">
                  <a16:creationId xmlns:a16="http://schemas.microsoft.com/office/drawing/2014/main" id="{6162A1A5-4D92-46A9-8DEE-AC6D219D29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34BDBCE-3724-4AB1-94CF-2AAD6335F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26" name="LIJN">
              <a:extLst>
                <a:ext uri="{FF2B5EF4-FFF2-40B4-BE49-F238E27FC236}">
                  <a16:creationId xmlns:a16="http://schemas.microsoft.com/office/drawing/2014/main" id="{C77C3344-B6C8-4C3E-A14D-48C2288B24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Logo">
            <a:extLst>
              <a:ext uri="{FF2B5EF4-FFF2-40B4-BE49-F238E27FC236}">
                <a16:creationId xmlns:a16="http://schemas.microsoft.com/office/drawing/2014/main" id="{683231CA-E564-4317-8817-8643DD571F4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7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7" name="Dianummer">
            <a:extLst>
              <a:ext uri="{FF2B5EF4-FFF2-40B4-BE49-F238E27FC236}">
                <a16:creationId xmlns:a16="http://schemas.microsoft.com/office/drawing/2014/main" id="{5154FA8C-50A8-4470-ACA2-5ABE58D791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Voettekst">
            <a:extLst>
              <a:ext uri="{FF2B5EF4-FFF2-40B4-BE49-F238E27FC236}">
                <a16:creationId xmlns:a16="http://schemas.microsoft.com/office/drawing/2014/main" id="{84E9FDE4-1A7F-4A5C-AC53-B36C6F9E05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Onder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08B72B07-1936-49ED-9125-9D212B7E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Plaats eerste titel hier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244ECB-66F5-4677-81F2-972B9FCA0F8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299617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9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3196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5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85292067-D04E-EE40-B16F-5668AD7590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152000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3588" y="0"/>
                </a:lnTo>
                <a:lnTo>
                  <a:pt x="5773588" y="1152000"/>
                </a:lnTo>
                <a:lnTo>
                  <a:pt x="6099175" y="1152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1519086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14105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5744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04"/>
            <a:ext cx="12192000" cy="1682495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400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8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86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6380787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6859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64862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04"/>
            <a:ext cx="12192000" cy="1682495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93911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98130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2662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8902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12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922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6548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7916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8562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16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8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92432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6014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3999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3474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7814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8811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230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841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7389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1654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699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103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7408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24760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9205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19"/>
            <a:ext cx="12192000" cy="1682495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6559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82495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0831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-7419"/>
            <a:ext cx="12192000" cy="1682495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952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067" y="1233039"/>
            <a:ext cx="10462717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493144" y="1798626"/>
            <a:ext cx="10477573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Kennismaken met Rijksbreed | 15 mei 2009</a:t>
            </a:r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Basisadministratie Persoonsgegevens en Reisdocumenten</a:t>
            </a:r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516-86E7-4EAF-9EEA-85562225BFC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1055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pic>
        <p:nvPicPr>
          <p:cNvPr id="5" name="Picture 17" descr="RO_SZW_Logo_Powerpoint_diap_n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6572282" y="2500307"/>
            <a:ext cx="4667255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90728" y="3157104"/>
            <a:ext cx="4648809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6572251" y="6380164"/>
            <a:ext cx="4953000" cy="363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r>
              <a:rPr lang="nl-NL" altLang="nl-NL"/>
              <a:t>Kennismaken met Rijksbreed | 15 mei 2009</a:t>
            </a:r>
          </a:p>
        </p:txBody>
      </p:sp>
    </p:spTree>
    <p:extLst>
      <p:ext uri="{BB962C8B-B14F-4D97-AF65-F5344CB8AC3E}">
        <p14:creationId xmlns:p14="http://schemas.microsoft.com/office/powerpoint/2010/main" val="3535328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207" y="1990667"/>
            <a:ext cx="5853024" cy="1256112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922107" y="67236"/>
            <a:ext cx="3844636" cy="107857"/>
          </a:xfrm>
          <a:prstGeom prst="rect">
            <a:avLst/>
          </a:prstGeom>
        </p:spPr>
        <p:txBody>
          <a:bodyPr lIns="80421" tIns="40211" rIns="80421" bIns="40211"/>
          <a:lstStyle>
            <a:lvl1pPr>
              <a:defRPr/>
            </a:lvl1pPr>
          </a:lstStyle>
          <a:p>
            <a:r>
              <a:rPr lang="nl-NL" dirty="0" smtClean="0"/>
              <a:t>050900LNZXO552LKHH-P1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26136" y="6566446"/>
            <a:ext cx="284012" cy="1554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A – </a:t>
            </a:r>
            <a:fld id="{9C6A768D-84BB-45FE-B9EB-0108D34F86F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052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  <p:sldLayoutId id="2147483741" r:id="rId38"/>
    <p:sldLayoutId id="2147483742" r:id="rId39"/>
    <p:sldLayoutId id="2147483785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022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4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batdirect.tweedekamer.nl/2020-02-12/sociale-zaken-werk/aletta-jacobszaal/ministerie-szw-programma-verdere-integratie-op-de-arbeidsmarkt-via-10-00/markeringen?debate_title=Ministerie%20SZW%20-%20Programma%20Verdere%20Integratie%20op%20de%20Arbeidsmarkt%20(VIA)&amp;debate_slug=ministerie-szw-programma-verdere-integratie-op-de-arbeidsmarkt-via-10-00&amp;debate_starts_at=2020-02-12T10%3A02%3A30%2B0100&amp;event_type=speaker&amp;event_start=2020-02-12T10%3A28%3A38%2B0100&amp;event=speaker2020-02-12T10%3A28%3A38%2B01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0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0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altLang="nl-NL" sz="4000" dirty="0" smtClean="0"/>
              <a:t>Pilot nudging in werving en selectie</a:t>
            </a:r>
            <a:endParaRPr lang="nl-NL" altLang="nl-NL" sz="4000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altLang="nl-NL" dirty="0" smtClean="0"/>
              <a:t>Wat weten we al over wat werkt?</a:t>
            </a:r>
          </a:p>
          <a:p>
            <a:endParaRPr lang="nl-NL" altLang="nl-NL" dirty="0"/>
          </a:p>
        </p:txBody>
      </p:sp>
      <p:pic>
        <p:nvPicPr>
          <p:cNvPr id="4" name="Tijdelijke aanduiding voor afbeelding 3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r="5532"/>
          <a:stretch>
            <a:fillRect/>
          </a:stretch>
        </p:blipFill>
        <p:spPr>
          <a:xfrm>
            <a:off x="0" y="311727"/>
            <a:ext cx="6099175" cy="6858000"/>
          </a:xfrm>
        </p:spPr>
      </p:pic>
    </p:spTree>
    <p:extLst>
      <p:ext uri="{BB962C8B-B14F-4D97-AF65-F5344CB8AC3E}">
        <p14:creationId xmlns:p14="http://schemas.microsoft.com/office/powerpoint/2010/main" val="2582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3065" t="3672" r="2240"/>
          <a:stretch/>
        </p:blipFill>
        <p:spPr>
          <a:xfrm>
            <a:off x="6325156" y="760413"/>
            <a:ext cx="5866844" cy="57331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Tussenstand gebaseerd op: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4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15770" cy="948047"/>
          </a:xfrm>
        </p:spPr>
        <p:txBody>
          <a:bodyPr>
            <a:normAutofit/>
          </a:bodyPr>
          <a:lstStyle/>
          <a:p>
            <a:r>
              <a:rPr lang="nl-NL" dirty="0"/>
              <a:t>Eerste </a:t>
            </a:r>
            <a:r>
              <a:rPr lang="nl-NL" dirty="0" smtClean="0"/>
              <a:t>bevindingen: werkgevers zijn positief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635000" y="6432765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i="1" dirty="0" smtClean="0"/>
              <a:t>Technische briefing Tweede Kamer, 12 februari 2020</a:t>
            </a:r>
            <a:endParaRPr lang="nl-NL" sz="1400" i="1" dirty="0"/>
          </a:p>
        </p:txBody>
      </p:sp>
      <p:sp>
        <p:nvSpPr>
          <p:cNvPr id="23" name="Bijschrift met afgeronde rechthoek 22"/>
          <p:cNvSpPr/>
          <p:nvPr/>
        </p:nvSpPr>
        <p:spPr>
          <a:xfrm>
            <a:off x="8548913" y="2187559"/>
            <a:ext cx="3149223" cy="802384"/>
          </a:xfrm>
          <a:prstGeom prst="wedgeRoundRectCallout">
            <a:avLst>
              <a:gd name="adj1" fmla="val -63928"/>
              <a:gd name="adj2" fmla="val -19888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We hebben mensen uitgenodigd die we anders nooit zouden uitnodigen, maar wél hebben aangenomen!</a:t>
            </a:r>
          </a:p>
        </p:txBody>
      </p:sp>
      <p:sp>
        <p:nvSpPr>
          <p:cNvPr id="24" name="Rechthoek 23"/>
          <p:cNvSpPr/>
          <p:nvPr/>
        </p:nvSpPr>
        <p:spPr>
          <a:xfrm>
            <a:off x="4641011" y="218756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b="1" dirty="0"/>
              <a:t>Een meer diverse mix </a:t>
            </a:r>
            <a:br>
              <a:rPr lang="nl-NL" sz="2000" b="1" dirty="0"/>
            </a:br>
            <a:r>
              <a:rPr lang="nl-NL" sz="2000" b="1" dirty="0"/>
              <a:t>van talent</a:t>
            </a:r>
          </a:p>
          <a:p>
            <a:endParaRPr lang="nl-NL" sz="2000" b="1" dirty="0"/>
          </a:p>
        </p:txBody>
      </p:sp>
      <p:sp>
        <p:nvSpPr>
          <p:cNvPr id="25" name="Bijschrift met afgeronde rechthoek 24"/>
          <p:cNvSpPr/>
          <p:nvPr/>
        </p:nvSpPr>
        <p:spPr>
          <a:xfrm>
            <a:off x="8104037" y="3586827"/>
            <a:ext cx="3594100" cy="802606"/>
          </a:xfrm>
          <a:prstGeom prst="wedgeRoundRectCallout">
            <a:avLst>
              <a:gd name="adj1" fmla="val -47441"/>
              <a:gd name="adj2" fmla="val 105546"/>
              <a:gd name="adj3" fmla="val 16667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Kandidaten </a:t>
            </a:r>
            <a:r>
              <a:rPr lang="nl-NL" sz="1200" dirty="0" smtClean="0">
                <a:solidFill>
                  <a:schemeClr val="tx1"/>
                </a:solidFill>
              </a:rPr>
              <a:t>vinden het een goede zaak dat </a:t>
            </a:r>
            <a:r>
              <a:rPr lang="nl-NL" sz="1200" dirty="0">
                <a:solidFill>
                  <a:schemeClr val="tx1"/>
                </a:solidFill>
              </a:rPr>
              <a:t>we aandacht hebben voor objectief selecteren.</a:t>
            </a:r>
          </a:p>
        </p:txBody>
      </p:sp>
      <p:sp>
        <p:nvSpPr>
          <p:cNvPr id="26" name="Rechthoek 25"/>
          <p:cNvSpPr/>
          <p:nvPr/>
        </p:nvSpPr>
        <p:spPr>
          <a:xfrm>
            <a:off x="4659984" y="3658327"/>
            <a:ext cx="3308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Positieve waardering door </a:t>
            </a:r>
            <a:r>
              <a:rPr lang="nl-NL" sz="2000" b="1" dirty="0" smtClean="0"/>
              <a:t>(potentiële) werknemers</a:t>
            </a:r>
            <a:endParaRPr lang="nl-NL" sz="2000" b="1" dirty="0"/>
          </a:p>
        </p:txBody>
      </p:sp>
      <p:sp>
        <p:nvSpPr>
          <p:cNvPr id="27" name="Tijdelijke aanduiding voor inhoud 1"/>
          <p:cNvSpPr txBox="1">
            <a:spLocks/>
          </p:cNvSpPr>
          <p:nvPr/>
        </p:nvSpPr>
        <p:spPr>
          <a:xfrm>
            <a:off x="4688859" y="5253715"/>
            <a:ext cx="3302555" cy="646331"/>
          </a:xfrm>
          <a:prstGeom prst="rect">
            <a:avLst/>
          </a:prstGeom>
        </p:spPr>
        <p:txBody>
          <a:bodyPr vert="horz" lIns="91440" tIns="45720" rIns="91440" bIns="45720" numCol="1" spcCol="468000" rtlCol="0">
            <a:sp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r>
              <a:rPr lang="nl-NL" sz="2000" b="1" dirty="0" smtClean="0"/>
              <a:t>Professionalisering van je recruitment</a:t>
            </a:r>
            <a:endParaRPr lang="nl-NL" sz="2000" b="1" dirty="0"/>
          </a:p>
        </p:txBody>
      </p:sp>
      <p:sp>
        <p:nvSpPr>
          <p:cNvPr id="28" name="Bijschrift met afgeronde rechthoek 27"/>
          <p:cNvSpPr/>
          <p:nvPr/>
        </p:nvSpPr>
        <p:spPr>
          <a:xfrm>
            <a:off x="8920431" y="5166869"/>
            <a:ext cx="2777706" cy="1054543"/>
          </a:xfrm>
          <a:prstGeom prst="wedgeRoundRectCallout">
            <a:avLst>
              <a:gd name="adj1" fmla="val -57013"/>
              <a:gd name="adj2" fmla="val 11761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Het wordt voor mij makkelijker om aan de kandidaat uit te leggen waarom die niet doorgaat. </a:t>
            </a:r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7" y="2187560"/>
            <a:ext cx="4005419" cy="426757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812800" y="3636089"/>
            <a:ext cx="35269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Klik om af te spelen</a:t>
            </a:r>
            <a:endParaRPr lang="nl-NL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7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54B763-6223-4120-8102-5463E69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Vacatureteksten herschrijven lijkt </a:t>
            </a:r>
            <a:r>
              <a:rPr lang="nl-NL" dirty="0"/>
              <a:t>bij te dragen aan bewustwording over essentie van de </a:t>
            </a:r>
            <a:r>
              <a:rPr lang="nl-NL" dirty="0" smtClean="0"/>
              <a:t>functie</a:t>
            </a:r>
            <a:endParaRPr lang="nl-NL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CE69B1-7E24-4C5A-8125-57C48A78E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04" y="2695109"/>
            <a:ext cx="4166655" cy="11172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82E4FB-813C-4B71-A491-CB21755406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7149" y="4120973"/>
            <a:ext cx="2277646" cy="23105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77EB9D-6C68-47A4-8A57-129D44A947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2436" y="2000560"/>
            <a:ext cx="2829564" cy="2343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CA0D3C-251A-4BFD-831D-CECC472CFCB7}"/>
              </a:ext>
            </a:extLst>
          </p:cNvPr>
          <p:cNvSpPr txBox="1"/>
          <p:nvPr/>
        </p:nvSpPr>
        <p:spPr>
          <a:xfrm>
            <a:off x="5081643" y="2309644"/>
            <a:ext cx="38282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600" dirty="0" smtClean="0">
                <a:solidFill>
                  <a:srgbClr val="D6277A"/>
                </a:solidFill>
                <a:latin typeface="+mj-lt"/>
                <a:ea typeface="+mj-ea"/>
                <a:cs typeface="+mj-cs"/>
              </a:rPr>
              <a:t>Tips</a:t>
            </a:r>
            <a:r>
              <a:rPr lang="nl-NL" sz="1600" dirty="0">
                <a:solidFill>
                  <a:srgbClr val="D6277A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257175" lvl="4" indent="-263525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Geef </a:t>
            </a:r>
            <a:r>
              <a:rPr lang="nl-NL" sz="1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niet te snel op bij moeilijkere stappen: </a:t>
            </a:r>
            <a:r>
              <a:rPr lang="nl-NL" sz="16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reduceren </a:t>
            </a:r>
            <a:r>
              <a:rPr lang="nl-NL" sz="1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functie-eisen, omzetten eigenschappen in gedrag, beschrijven van inclusieve teamcultuur</a:t>
            </a:r>
          </a:p>
          <a:p>
            <a:pPr marL="257175" lvl="4" indent="-263525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Samenwerken met de </a:t>
            </a:r>
            <a:r>
              <a:rPr lang="nl-NL" sz="16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vacaturehouder helpt</a:t>
            </a:r>
            <a:endParaRPr lang="nl-NL" sz="1600" dirty="0">
              <a:solidFill>
                <a:prstClr val="black"/>
              </a:solidFill>
              <a:latin typeface="+mj-lt"/>
              <a:ea typeface="+mj-ea"/>
              <a:cs typeface="+mj-cs"/>
            </a:endParaRPr>
          </a:p>
          <a:p>
            <a:pPr marL="257175" lvl="4" indent="-263525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Belang </a:t>
            </a:r>
            <a:r>
              <a:rPr lang="nl-NL" sz="16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bredere arbeidscommunicatie </a:t>
            </a:r>
            <a:r>
              <a:rPr lang="nl-NL" sz="1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en </a:t>
            </a:r>
            <a:r>
              <a:rPr lang="nl-NL" sz="16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wervingsaanpak </a:t>
            </a:r>
            <a:endParaRPr lang="nl-NL" sz="1600" dirty="0">
              <a:latin typeface="+mj-lt"/>
            </a:endParaRPr>
          </a:p>
        </p:txBody>
      </p:sp>
      <p:pic>
        <p:nvPicPr>
          <p:cNvPr id="22" name="Graphic 21" descr="Bullseye">
            <a:extLst>
              <a:ext uri="{FF2B5EF4-FFF2-40B4-BE49-F238E27FC236}">
                <a16:creationId xmlns:a16="http://schemas.microsoft.com/office/drawing/2014/main" id="{0D0E0EF2-DEEE-457D-81EA-3433665F42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9688" y="4279414"/>
            <a:ext cx="233462" cy="380484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043973" y="4279414"/>
            <a:ext cx="3740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D6277A"/>
                </a:solidFill>
              </a:rPr>
              <a:t>Wat levert het </a:t>
            </a:r>
            <a:r>
              <a:rPr lang="nl-NL" sz="1600" dirty="0" smtClean="0">
                <a:solidFill>
                  <a:srgbClr val="D6277A"/>
                </a:solidFill>
              </a:rPr>
              <a:t>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Meer gesprek over culturele diversiteit</a:t>
            </a:r>
            <a:endParaRPr lang="nl-NL" sz="1600" dirty="0"/>
          </a:p>
          <a:p>
            <a:pPr marL="257175" lvl="4" indent="-263525">
              <a:buFont typeface="Arial" panose="020B0604020202020204" pitchFamily="34" charset="0"/>
              <a:buChar char="•"/>
            </a:pPr>
            <a:r>
              <a:rPr lang="nl-NL" sz="1600" dirty="0"/>
              <a:t>Betere </a:t>
            </a:r>
            <a:r>
              <a:rPr lang="nl-NL" sz="1600" dirty="0" smtClean="0"/>
              <a:t>vacatureteksten</a:t>
            </a:r>
            <a:endParaRPr lang="nl-NL" sz="1600" dirty="0"/>
          </a:p>
        </p:txBody>
      </p:sp>
      <p:grpSp>
        <p:nvGrpSpPr>
          <p:cNvPr id="10" name="Groep 9"/>
          <p:cNvGrpSpPr/>
          <p:nvPr/>
        </p:nvGrpSpPr>
        <p:grpSpPr>
          <a:xfrm>
            <a:off x="779900" y="5370627"/>
            <a:ext cx="6360073" cy="840407"/>
            <a:chOff x="-4125928" y="3836159"/>
            <a:chExt cx="6360073" cy="840407"/>
          </a:xfrm>
        </p:grpSpPr>
        <p:grpSp>
          <p:nvGrpSpPr>
            <p:cNvPr id="16" name="Graphic 14" descr="Shoe footprints">
              <a:extLst>
                <a:ext uri="{FF2B5EF4-FFF2-40B4-BE49-F238E27FC236}">
                  <a16:creationId xmlns:a16="http://schemas.microsoft.com/office/drawing/2014/main" id="{C3615542-E1BA-44E8-AE0A-7C1451AB6293}"/>
                </a:ext>
              </a:extLst>
            </p:cNvPr>
            <p:cNvGrpSpPr/>
            <p:nvPr/>
          </p:nvGrpSpPr>
          <p:grpSpPr>
            <a:xfrm>
              <a:off x="-4125928" y="3836159"/>
              <a:ext cx="264073" cy="382906"/>
              <a:chOff x="486796" y="2297483"/>
              <a:chExt cx="571500" cy="828675"/>
            </a:xfrm>
            <a:solidFill>
              <a:srgbClr val="000000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2933650-89A6-46EA-8AFB-4E322E95B8EE}"/>
                  </a:ext>
                </a:extLst>
              </p:cNvPr>
              <p:cNvSpPr/>
              <p:nvPr/>
            </p:nvSpPr>
            <p:spPr>
              <a:xfrm>
                <a:off x="529806" y="2743253"/>
                <a:ext cx="161925" cy="171450"/>
              </a:xfrm>
              <a:custGeom>
                <a:avLst/>
                <a:gdLst>
                  <a:gd name="connsiteX0" fmla="*/ 1693 w 161925"/>
                  <a:gd name="connsiteY0" fmla="*/ 14288 h 171450"/>
                  <a:gd name="connsiteX1" fmla="*/ 1693 w 161925"/>
                  <a:gd name="connsiteY1" fmla="*/ 100013 h 171450"/>
                  <a:gd name="connsiteX2" fmla="*/ 3598 w 161925"/>
                  <a:gd name="connsiteY2" fmla="*/ 119063 h 171450"/>
                  <a:gd name="connsiteX3" fmla="*/ 88371 w 161925"/>
                  <a:gd name="connsiteY3" fmla="*/ 177165 h 171450"/>
                  <a:gd name="connsiteX4" fmla="*/ 107421 w 161925"/>
                  <a:gd name="connsiteY4" fmla="*/ 175260 h 171450"/>
                  <a:gd name="connsiteX5" fmla="*/ 168381 w 161925"/>
                  <a:gd name="connsiteY5" fmla="*/ 103823 h 171450"/>
                  <a:gd name="connsiteX6" fmla="*/ 166476 w 161925"/>
                  <a:gd name="connsiteY6" fmla="*/ 84773 h 171450"/>
                  <a:gd name="connsiteX7" fmla="*/ 150283 w 161925"/>
                  <a:gd name="connsiteY7" fmla="*/ 0 h 171450"/>
                  <a:gd name="connsiteX8" fmla="*/ 1693 w 161925"/>
                  <a:gd name="connsiteY8" fmla="*/ 1428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171450">
                    <a:moveTo>
                      <a:pt x="1693" y="14288"/>
                    </a:moveTo>
                    <a:cubicBezTo>
                      <a:pt x="1693" y="14288"/>
                      <a:pt x="-2117" y="53340"/>
                      <a:pt x="1693" y="100013"/>
                    </a:cubicBezTo>
                    <a:lnTo>
                      <a:pt x="3598" y="119063"/>
                    </a:lnTo>
                    <a:cubicBezTo>
                      <a:pt x="6456" y="161925"/>
                      <a:pt x="52176" y="180975"/>
                      <a:pt x="88371" y="177165"/>
                    </a:cubicBezTo>
                    <a:lnTo>
                      <a:pt x="107421" y="175260"/>
                    </a:lnTo>
                    <a:cubicBezTo>
                      <a:pt x="143616" y="172403"/>
                      <a:pt x="171238" y="140018"/>
                      <a:pt x="168381" y="103823"/>
                    </a:cubicBezTo>
                    <a:lnTo>
                      <a:pt x="166476" y="84773"/>
                    </a:lnTo>
                    <a:cubicBezTo>
                      <a:pt x="162666" y="38100"/>
                      <a:pt x="150283" y="0"/>
                      <a:pt x="150283" y="0"/>
                    </a:cubicBezTo>
                    <a:lnTo>
                      <a:pt x="1693" y="14288"/>
                    </a:lnTo>
                    <a:close/>
                  </a:path>
                </a:pathLst>
              </a:custGeom>
              <a:solidFill>
                <a:srgbClr val="449D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8A6284A-E2D6-4CB2-9737-D4A0A2BE5DB6}"/>
                  </a:ext>
                </a:extLst>
              </p:cNvPr>
              <p:cNvSpPr/>
              <p:nvPr/>
            </p:nvSpPr>
            <p:spPr>
              <a:xfrm>
                <a:off x="486796" y="2297483"/>
                <a:ext cx="238125" cy="400050"/>
              </a:xfrm>
              <a:custGeom>
                <a:avLst/>
                <a:gdLst>
                  <a:gd name="connsiteX0" fmla="*/ 33273 w 238125"/>
                  <a:gd name="connsiteY0" fmla="*/ 404813 h 400050"/>
                  <a:gd name="connsiteX1" fmla="*/ 186625 w 238125"/>
                  <a:gd name="connsiteY1" fmla="*/ 391478 h 400050"/>
                  <a:gd name="connsiteX2" fmla="*/ 216153 w 238125"/>
                  <a:gd name="connsiteY2" fmla="*/ 53340 h 400050"/>
                  <a:gd name="connsiteX3" fmla="*/ 216153 w 238125"/>
                  <a:gd name="connsiteY3" fmla="*/ 53340 h 400050"/>
                  <a:gd name="connsiteX4" fmla="*/ 126618 w 238125"/>
                  <a:gd name="connsiteY4" fmla="*/ 0 h 400050"/>
                  <a:gd name="connsiteX5" fmla="*/ 24700 w 238125"/>
                  <a:gd name="connsiteY5" fmla="*/ 71438 h 400050"/>
                  <a:gd name="connsiteX6" fmla="*/ 33273 w 238125"/>
                  <a:gd name="connsiteY6" fmla="*/ 40481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400050">
                    <a:moveTo>
                      <a:pt x="33273" y="404813"/>
                    </a:moveTo>
                    <a:lnTo>
                      <a:pt x="186625" y="391478"/>
                    </a:lnTo>
                    <a:cubicBezTo>
                      <a:pt x="176148" y="264795"/>
                      <a:pt x="299973" y="204788"/>
                      <a:pt x="216153" y="53340"/>
                    </a:cubicBezTo>
                    <a:cubicBezTo>
                      <a:pt x="216153" y="53340"/>
                      <a:pt x="216153" y="53340"/>
                      <a:pt x="216153" y="53340"/>
                    </a:cubicBezTo>
                    <a:cubicBezTo>
                      <a:pt x="194245" y="14288"/>
                      <a:pt x="164718" y="0"/>
                      <a:pt x="126618" y="0"/>
                    </a:cubicBezTo>
                    <a:cubicBezTo>
                      <a:pt x="85660" y="0"/>
                      <a:pt x="45655" y="22860"/>
                      <a:pt x="24700" y="71438"/>
                    </a:cubicBezTo>
                    <a:cubicBezTo>
                      <a:pt x="-8637" y="162878"/>
                      <a:pt x="-10542" y="283845"/>
                      <a:pt x="33273" y="404813"/>
                    </a:cubicBezTo>
                    <a:close/>
                  </a:path>
                </a:pathLst>
              </a:custGeom>
              <a:solidFill>
                <a:srgbClr val="449D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8160E43-D513-4D78-AC2B-6EF4E7012B26}"/>
                  </a:ext>
                </a:extLst>
              </p:cNvPr>
              <p:cNvSpPr/>
              <p:nvPr/>
            </p:nvSpPr>
            <p:spPr>
              <a:xfrm>
                <a:off x="856098" y="2957566"/>
                <a:ext cx="161925" cy="171450"/>
              </a:xfrm>
              <a:custGeom>
                <a:avLst/>
                <a:gdLst>
                  <a:gd name="connsiteX0" fmla="*/ 166891 w 161925"/>
                  <a:gd name="connsiteY0" fmla="*/ 14288 h 171450"/>
                  <a:gd name="connsiteX1" fmla="*/ 166891 w 161925"/>
                  <a:gd name="connsiteY1" fmla="*/ 100013 h 171450"/>
                  <a:gd name="connsiteX2" fmla="*/ 164986 w 161925"/>
                  <a:gd name="connsiteY2" fmla="*/ 119063 h 171450"/>
                  <a:gd name="connsiteX3" fmla="*/ 80213 w 161925"/>
                  <a:gd name="connsiteY3" fmla="*/ 177165 h 171450"/>
                  <a:gd name="connsiteX4" fmla="*/ 61163 w 161925"/>
                  <a:gd name="connsiteY4" fmla="*/ 175260 h 171450"/>
                  <a:gd name="connsiteX5" fmla="*/ 203 w 161925"/>
                  <a:gd name="connsiteY5" fmla="*/ 103822 h 171450"/>
                  <a:gd name="connsiteX6" fmla="*/ 2108 w 161925"/>
                  <a:gd name="connsiteY6" fmla="*/ 84772 h 171450"/>
                  <a:gd name="connsiteX7" fmla="*/ 18301 w 161925"/>
                  <a:gd name="connsiteY7" fmla="*/ 0 h 171450"/>
                  <a:gd name="connsiteX8" fmla="*/ 166891 w 161925"/>
                  <a:gd name="connsiteY8" fmla="*/ 1428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171450">
                    <a:moveTo>
                      <a:pt x="166891" y="14288"/>
                    </a:moveTo>
                    <a:cubicBezTo>
                      <a:pt x="166891" y="14288"/>
                      <a:pt x="170701" y="53340"/>
                      <a:pt x="166891" y="100013"/>
                    </a:cubicBezTo>
                    <a:lnTo>
                      <a:pt x="164986" y="119063"/>
                    </a:lnTo>
                    <a:cubicBezTo>
                      <a:pt x="162128" y="161925"/>
                      <a:pt x="116408" y="180975"/>
                      <a:pt x="80213" y="177165"/>
                    </a:cubicBezTo>
                    <a:lnTo>
                      <a:pt x="61163" y="175260"/>
                    </a:lnTo>
                    <a:cubicBezTo>
                      <a:pt x="24968" y="172402"/>
                      <a:pt x="-2654" y="140017"/>
                      <a:pt x="203" y="103822"/>
                    </a:cubicBezTo>
                    <a:lnTo>
                      <a:pt x="2108" y="84772"/>
                    </a:lnTo>
                    <a:cubicBezTo>
                      <a:pt x="5918" y="38100"/>
                      <a:pt x="18301" y="0"/>
                      <a:pt x="18301" y="0"/>
                    </a:cubicBezTo>
                    <a:lnTo>
                      <a:pt x="166891" y="14288"/>
                    </a:lnTo>
                    <a:close/>
                  </a:path>
                </a:pathLst>
              </a:custGeom>
              <a:solidFill>
                <a:srgbClr val="449D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289742-7D26-43C0-8F88-389B106B481C}"/>
                  </a:ext>
                </a:extLst>
              </p:cNvPr>
              <p:cNvSpPr/>
              <p:nvPr/>
            </p:nvSpPr>
            <p:spPr>
              <a:xfrm>
                <a:off x="822253" y="2511796"/>
                <a:ext cx="238125" cy="400050"/>
              </a:xfrm>
              <a:custGeom>
                <a:avLst/>
                <a:gdLst>
                  <a:gd name="connsiteX0" fmla="*/ 212166 w 238125"/>
                  <a:gd name="connsiteY0" fmla="*/ 404813 h 400050"/>
                  <a:gd name="connsiteX1" fmla="*/ 58814 w 238125"/>
                  <a:gd name="connsiteY1" fmla="*/ 391478 h 400050"/>
                  <a:gd name="connsiteX2" fmla="*/ 29286 w 238125"/>
                  <a:gd name="connsiteY2" fmla="*/ 53340 h 400050"/>
                  <a:gd name="connsiteX3" fmla="*/ 29286 w 238125"/>
                  <a:gd name="connsiteY3" fmla="*/ 53340 h 400050"/>
                  <a:gd name="connsiteX4" fmla="*/ 118821 w 238125"/>
                  <a:gd name="connsiteY4" fmla="*/ 0 h 400050"/>
                  <a:gd name="connsiteX5" fmla="*/ 220739 w 238125"/>
                  <a:gd name="connsiteY5" fmla="*/ 71438 h 400050"/>
                  <a:gd name="connsiteX6" fmla="*/ 212166 w 238125"/>
                  <a:gd name="connsiteY6" fmla="*/ 40481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400050">
                    <a:moveTo>
                      <a:pt x="212166" y="404813"/>
                    </a:moveTo>
                    <a:lnTo>
                      <a:pt x="58814" y="391478"/>
                    </a:lnTo>
                    <a:cubicBezTo>
                      <a:pt x="69291" y="265748"/>
                      <a:pt x="-54534" y="204788"/>
                      <a:pt x="29286" y="53340"/>
                    </a:cubicBezTo>
                    <a:cubicBezTo>
                      <a:pt x="29286" y="53340"/>
                      <a:pt x="29286" y="53340"/>
                      <a:pt x="29286" y="53340"/>
                    </a:cubicBezTo>
                    <a:cubicBezTo>
                      <a:pt x="51194" y="14288"/>
                      <a:pt x="80721" y="0"/>
                      <a:pt x="118821" y="0"/>
                    </a:cubicBezTo>
                    <a:cubicBezTo>
                      <a:pt x="159779" y="0"/>
                      <a:pt x="199784" y="22860"/>
                      <a:pt x="220739" y="71438"/>
                    </a:cubicBezTo>
                    <a:cubicBezTo>
                      <a:pt x="254076" y="162877"/>
                      <a:pt x="255981" y="283845"/>
                      <a:pt x="212166" y="404813"/>
                    </a:cubicBezTo>
                    <a:close/>
                  </a:path>
                </a:pathLst>
              </a:custGeom>
              <a:solidFill>
                <a:srgbClr val="449D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7" name="Rechthoek 6"/>
            <p:cNvSpPr/>
            <p:nvPr/>
          </p:nvSpPr>
          <p:spPr>
            <a:xfrm>
              <a:off x="-3861855" y="3845569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nl-NL" sz="1600" dirty="0">
                  <a:solidFill>
                    <a:srgbClr val="D6277A"/>
                  </a:solidFill>
                </a:rPr>
                <a:t>Essentiële </a:t>
              </a:r>
              <a:r>
                <a:rPr lang="nl-NL" sz="1600" dirty="0" smtClean="0">
                  <a:solidFill>
                    <a:srgbClr val="D6277A"/>
                  </a:solidFill>
                </a:rPr>
                <a:t>stappen</a:t>
              </a:r>
              <a:endParaRPr lang="nl-NL" sz="1600" dirty="0"/>
            </a:p>
            <a:p>
              <a:pPr marL="257175" lvl="4" indent="-263525">
                <a:buFont typeface="Arial" panose="020B0604020202020204" pitchFamily="34" charset="0"/>
                <a:buChar char="•"/>
              </a:pPr>
              <a:r>
                <a:rPr lang="nl-NL" sz="1600" dirty="0"/>
                <a:t>Diversiteitsstatement</a:t>
              </a:r>
            </a:p>
            <a:p>
              <a:pPr marL="257175" lvl="4" indent="-263525">
                <a:buFont typeface="Arial" panose="020B0604020202020204" pitchFamily="34" charset="0"/>
                <a:buChar char="•"/>
              </a:pPr>
              <a:r>
                <a:rPr lang="nl-NL" sz="1600" dirty="0"/>
                <a:t>Reduceren functie-eisen</a:t>
              </a:r>
            </a:p>
          </p:txBody>
        </p:sp>
      </p:grpSp>
      <p:cxnSp>
        <p:nvCxnSpPr>
          <p:cNvPr id="14" name="Rechte verbindingslijn 13"/>
          <p:cNvCxnSpPr/>
          <p:nvPr/>
        </p:nvCxnSpPr>
        <p:spPr>
          <a:xfrm>
            <a:off x="4876800" y="2243997"/>
            <a:ext cx="0" cy="418747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 flipH="1" flipV="1">
            <a:off x="298787" y="3828901"/>
            <a:ext cx="4485637" cy="1074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Rechthoek 28"/>
          <p:cNvSpPr/>
          <p:nvPr/>
        </p:nvSpPr>
        <p:spPr>
          <a:xfrm>
            <a:off x="1043973" y="2310593"/>
            <a:ext cx="1512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 smtClean="0">
                <a:solidFill>
                  <a:srgbClr val="D6277A"/>
                </a:solidFill>
              </a:rPr>
              <a:t>Rapportcijfer</a:t>
            </a:r>
            <a:endParaRPr lang="nl-NL" sz="1600" dirty="0">
              <a:solidFill>
                <a:srgbClr val="D62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3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EFC4336-0BEB-4AA4-AEA4-37808D07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04" y="2695109"/>
            <a:ext cx="4166655" cy="11488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554B763-6223-4120-8102-5463E69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Brief en cv vervangen door standaardvragen lijkt bij te dragen aan objectievere selectie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A0D3C-251A-4BFD-831D-CECC472CFCB7}"/>
              </a:ext>
            </a:extLst>
          </p:cNvPr>
          <p:cNvSpPr txBox="1"/>
          <p:nvPr/>
        </p:nvSpPr>
        <p:spPr>
          <a:xfrm>
            <a:off x="5081643" y="2309644"/>
            <a:ext cx="38282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600" dirty="0" smtClean="0">
                <a:solidFill>
                  <a:srgbClr val="D6277A"/>
                </a:solidFill>
                <a:latin typeface="+mj-lt"/>
                <a:ea typeface="+mj-ea"/>
                <a:cs typeface="+mj-cs"/>
              </a:rPr>
              <a:t>Tips</a:t>
            </a:r>
            <a:r>
              <a:rPr lang="nl-NL" sz="1600" dirty="0">
                <a:solidFill>
                  <a:srgbClr val="D6277A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257175" lvl="4" indent="-263525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Accepteer dat objectief selecteren meer tijd </a:t>
            </a:r>
            <a:r>
              <a:rPr lang="nl-NL" sz="16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kost (je activeert immers het bewuste beslisproces en dat is tijdrovender dan een intuïtief besluit)</a:t>
            </a:r>
            <a:endParaRPr lang="nl-NL" sz="1600" dirty="0">
              <a:solidFill>
                <a:prstClr val="black"/>
              </a:solidFill>
              <a:latin typeface="+mj-lt"/>
              <a:ea typeface="+mj-ea"/>
              <a:cs typeface="+mj-cs"/>
            </a:endParaRPr>
          </a:p>
          <a:p>
            <a:pPr marL="257175" lvl="4" indent="-263525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Wees voorbereid dat er geen </a:t>
            </a:r>
            <a:r>
              <a:rPr lang="nl-NL" sz="16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‘tussenstand’ </a:t>
            </a:r>
            <a:r>
              <a:rPr lang="nl-NL" sz="1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meer </a:t>
            </a:r>
            <a:r>
              <a:rPr lang="nl-NL" sz="16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is van welke kandidaten al hebben gereageerd</a:t>
            </a:r>
            <a:endParaRPr lang="nl-NL" sz="1600" dirty="0">
              <a:solidFill>
                <a:prstClr val="black"/>
              </a:solidFill>
              <a:latin typeface="+mj-lt"/>
              <a:ea typeface="+mj-ea"/>
              <a:cs typeface="+mj-cs"/>
            </a:endParaRPr>
          </a:p>
          <a:p>
            <a:pPr marL="257175" lvl="4" indent="-263525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Goed voorwerk bespaart tijd 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699688" y="4279414"/>
            <a:ext cx="3986870" cy="1323439"/>
            <a:chOff x="-4206140" y="2744946"/>
            <a:chExt cx="3986870" cy="1323439"/>
          </a:xfrm>
        </p:grpSpPr>
        <p:pic>
          <p:nvPicPr>
            <p:cNvPr id="22" name="Graphic 21" descr="Bullseye">
              <a:extLst>
                <a:ext uri="{FF2B5EF4-FFF2-40B4-BE49-F238E27FC236}">
                  <a16:creationId xmlns:a16="http://schemas.microsoft.com/office/drawing/2014/main" id="{0D0E0EF2-DEEE-457D-81EA-3433665F4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-4206140" y="2744946"/>
              <a:ext cx="380484" cy="380484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-3861855" y="2744946"/>
              <a:ext cx="36425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600" dirty="0">
                  <a:solidFill>
                    <a:srgbClr val="D6277A"/>
                  </a:solidFill>
                </a:rPr>
                <a:t>Wat levert het </a:t>
              </a:r>
              <a:r>
                <a:rPr lang="nl-NL" sz="1600" dirty="0" smtClean="0">
                  <a:solidFill>
                    <a:srgbClr val="D6277A"/>
                  </a:solidFill>
                </a:rPr>
                <a:t>op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sz="1600" dirty="0" smtClean="0"/>
                <a:t>Professionalisering: beter </a:t>
              </a:r>
              <a:r>
                <a:rPr lang="nl-NL" sz="1600" dirty="0"/>
                <a:t>beargumenteerde keuzes en feedback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sz="1600" dirty="0" smtClean="0"/>
                <a:t>Meer diverse </a:t>
              </a:r>
              <a:r>
                <a:rPr lang="nl-NL" sz="1600" dirty="0"/>
                <a:t>groep kandidaten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779900" y="5715453"/>
            <a:ext cx="3906658" cy="1086628"/>
            <a:chOff x="-4125928" y="3836159"/>
            <a:chExt cx="3906658" cy="1086628"/>
          </a:xfrm>
        </p:grpSpPr>
        <p:grpSp>
          <p:nvGrpSpPr>
            <p:cNvPr id="16" name="Graphic 14" descr="Shoe footprints">
              <a:extLst>
                <a:ext uri="{FF2B5EF4-FFF2-40B4-BE49-F238E27FC236}">
                  <a16:creationId xmlns:a16="http://schemas.microsoft.com/office/drawing/2014/main" id="{C3615542-E1BA-44E8-AE0A-7C1451AB6293}"/>
                </a:ext>
              </a:extLst>
            </p:cNvPr>
            <p:cNvGrpSpPr/>
            <p:nvPr/>
          </p:nvGrpSpPr>
          <p:grpSpPr>
            <a:xfrm>
              <a:off x="-4125928" y="3836159"/>
              <a:ext cx="264073" cy="382906"/>
              <a:chOff x="486796" y="2297483"/>
              <a:chExt cx="571500" cy="828675"/>
            </a:xfrm>
            <a:solidFill>
              <a:srgbClr val="000000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2933650-89A6-46EA-8AFB-4E322E95B8EE}"/>
                  </a:ext>
                </a:extLst>
              </p:cNvPr>
              <p:cNvSpPr/>
              <p:nvPr/>
            </p:nvSpPr>
            <p:spPr>
              <a:xfrm>
                <a:off x="529806" y="2743253"/>
                <a:ext cx="161925" cy="171450"/>
              </a:xfrm>
              <a:custGeom>
                <a:avLst/>
                <a:gdLst>
                  <a:gd name="connsiteX0" fmla="*/ 1693 w 161925"/>
                  <a:gd name="connsiteY0" fmla="*/ 14288 h 171450"/>
                  <a:gd name="connsiteX1" fmla="*/ 1693 w 161925"/>
                  <a:gd name="connsiteY1" fmla="*/ 100013 h 171450"/>
                  <a:gd name="connsiteX2" fmla="*/ 3598 w 161925"/>
                  <a:gd name="connsiteY2" fmla="*/ 119063 h 171450"/>
                  <a:gd name="connsiteX3" fmla="*/ 88371 w 161925"/>
                  <a:gd name="connsiteY3" fmla="*/ 177165 h 171450"/>
                  <a:gd name="connsiteX4" fmla="*/ 107421 w 161925"/>
                  <a:gd name="connsiteY4" fmla="*/ 175260 h 171450"/>
                  <a:gd name="connsiteX5" fmla="*/ 168381 w 161925"/>
                  <a:gd name="connsiteY5" fmla="*/ 103823 h 171450"/>
                  <a:gd name="connsiteX6" fmla="*/ 166476 w 161925"/>
                  <a:gd name="connsiteY6" fmla="*/ 84773 h 171450"/>
                  <a:gd name="connsiteX7" fmla="*/ 150283 w 161925"/>
                  <a:gd name="connsiteY7" fmla="*/ 0 h 171450"/>
                  <a:gd name="connsiteX8" fmla="*/ 1693 w 161925"/>
                  <a:gd name="connsiteY8" fmla="*/ 1428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171450">
                    <a:moveTo>
                      <a:pt x="1693" y="14288"/>
                    </a:moveTo>
                    <a:cubicBezTo>
                      <a:pt x="1693" y="14288"/>
                      <a:pt x="-2117" y="53340"/>
                      <a:pt x="1693" y="100013"/>
                    </a:cubicBezTo>
                    <a:lnTo>
                      <a:pt x="3598" y="119063"/>
                    </a:lnTo>
                    <a:cubicBezTo>
                      <a:pt x="6456" y="161925"/>
                      <a:pt x="52176" y="180975"/>
                      <a:pt x="88371" y="177165"/>
                    </a:cubicBezTo>
                    <a:lnTo>
                      <a:pt x="107421" y="175260"/>
                    </a:lnTo>
                    <a:cubicBezTo>
                      <a:pt x="143616" y="172403"/>
                      <a:pt x="171238" y="140018"/>
                      <a:pt x="168381" y="103823"/>
                    </a:cubicBezTo>
                    <a:lnTo>
                      <a:pt x="166476" y="84773"/>
                    </a:lnTo>
                    <a:cubicBezTo>
                      <a:pt x="162666" y="38100"/>
                      <a:pt x="150283" y="0"/>
                      <a:pt x="150283" y="0"/>
                    </a:cubicBezTo>
                    <a:lnTo>
                      <a:pt x="1693" y="14288"/>
                    </a:lnTo>
                    <a:close/>
                  </a:path>
                </a:pathLst>
              </a:custGeom>
              <a:solidFill>
                <a:srgbClr val="449D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8A6284A-E2D6-4CB2-9737-D4A0A2BE5DB6}"/>
                  </a:ext>
                </a:extLst>
              </p:cNvPr>
              <p:cNvSpPr/>
              <p:nvPr/>
            </p:nvSpPr>
            <p:spPr>
              <a:xfrm>
                <a:off x="486796" y="2297483"/>
                <a:ext cx="238125" cy="400050"/>
              </a:xfrm>
              <a:custGeom>
                <a:avLst/>
                <a:gdLst>
                  <a:gd name="connsiteX0" fmla="*/ 33273 w 238125"/>
                  <a:gd name="connsiteY0" fmla="*/ 404813 h 400050"/>
                  <a:gd name="connsiteX1" fmla="*/ 186625 w 238125"/>
                  <a:gd name="connsiteY1" fmla="*/ 391478 h 400050"/>
                  <a:gd name="connsiteX2" fmla="*/ 216153 w 238125"/>
                  <a:gd name="connsiteY2" fmla="*/ 53340 h 400050"/>
                  <a:gd name="connsiteX3" fmla="*/ 216153 w 238125"/>
                  <a:gd name="connsiteY3" fmla="*/ 53340 h 400050"/>
                  <a:gd name="connsiteX4" fmla="*/ 126618 w 238125"/>
                  <a:gd name="connsiteY4" fmla="*/ 0 h 400050"/>
                  <a:gd name="connsiteX5" fmla="*/ 24700 w 238125"/>
                  <a:gd name="connsiteY5" fmla="*/ 71438 h 400050"/>
                  <a:gd name="connsiteX6" fmla="*/ 33273 w 238125"/>
                  <a:gd name="connsiteY6" fmla="*/ 40481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400050">
                    <a:moveTo>
                      <a:pt x="33273" y="404813"/>
                    </a:moveTo>
                    <a:lnTo>
                      <a:pt x="186625" y="391478"/>
                    </a:lnTo>
                    <a:cubicBezTo>
                      <a:pt x="176148" y="264795"/>
                      <a:pt x="299973" y="204788"/>
                      <a:pt x="216153" y="53340"/>
                    </a:cubicBezTo>
                    <a:cubicBezTo>
                      <a:pt x="216153" y="53340"/>
                      <a:pt x="216153" y="53340"/>
                      <a:pt x="216153" y="53340"/>
                    </a:cubicBezTo>
                    <a:cubicBezTo>
                      <a:pt x="194245" y="14288"/>
                      <a:pt x="164718" y="0"/>
                      <a:pt x="126618" y="0"/>
                    </a:cubicBezTo>
                    <a:cubicBezTo>
                      <a:pt x="85660" y="0"/>
                      <a:pt x="45655" y="22860"/>
                      <a:pt x="24700" y="71438"/>
                    </a:cubicBezTo>
                    <a:cubicBezTo>
                      <a:pt x="-8637" y="162878"/>
                      <a:pt x="-10542" y="283845"/>
                      <a:pt x="33273" y="404813"/>
                    </a:cubicBezTo>
                    <a:close/>
                  </a:path>
                </a:pathLst>
              </a:custGeom>
              <a:solidFill>
                <a:srgbClr val="449D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8160E43-D513-4D78-AC2B-6EF4E7012B26}"/>
                  </a:ext>
                </a:extLst>
              </p:cNvPr>
              <p:cNvSpPr/>
              <p:nvPr/>
            </p:nvSpPr>
            <p:spPr>
              <a:xfrm>
                <a:off x="856098" y="2957566"/>
                <a:ext cx="161925" cy="171450"/>
              </a:xfrm>
              <a:custGeom>
                <a:avLst/>
                <a:gdLst>
                  <a:gd name="connsiteX0" fmla="*/ 166891 w 161925"/>
                  <a:gd name="connsiteY0" fmla="*/ 14288 h 171450"/>
                  <a:gd name="connsiteX1" fmla="*/ 166891 w 161925"/>
                  <a:gd name="connsiteY1" fmla="*/ 100013 h 171450"/>
                  <a:gd name="connsiteX2" fmla="*/ 164986 w 161925"/>
                  <a:gd name="connsiteY2" fmla="*/ 119063 h 171450"/>
                  <a:gd name="connsiteX3" fmla="*/ 80213 w 161925"/>
                  <a:gd name="connsiteY3" fmla="*/ 177165 h 171450"/>
                  <a:gd name="connsiteX4" fmla="*/ 61163 w 161925"/>
                  <a:gd name="connsiteY4" fmla="*/ 175260 h 171450"/>
                  <a:gd name="connsiteX5" fmla="*/ 203 w 161925"/>
                  <a:gd name="connsiteY5" fmla="*/ 103822 h 171450"/>
                  <a:gd name="connsiteX6" fmla="*/ 2108 w 161925"/>
                  <a:gd name="connsiteY6" fmla="*/ 84772 h 171450"/>
                  <a:gd name="connsiteX7" fmla="*/ 18301 w 161925"/>
                  <a:gd name="connsiteY7" fmla="*/ 0 h 171450"/>
                  <a:gd name="connsiteX8" fmla="*/ 166891 w 161925"/>
                  <a:gd name="connsiteY8" fmla="*/ 1428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171450">
                    <a:moveTo>
                      <a:pt x="166891" y="14288"/>
                    </a:moveTo>
                    <a:cubicBezTo>
                      <a:pt x="166891" y="14288"/>
                      <a:pt x="170701" y="53340"/>
                      <a:pt x="166891" y="100013"/>
                    </a:cubicBezTo>
                    <a:lnTo>
                      <a:pt x="164986" y="119063"/>
                    </a:lnTo>
                    <a:cubicBezTo>
                      <a:pt x="162128" y="161925"/>
                      <a:pt x="116408" y="180975"/>
                      <a:pt x="80213" y="177165"/>
                    </a:cubicBezTo>
                    <a:lnTo>
                      <a:pt x="61163" y="175260"/>
                    </a:lnTo>
                    <a:cubicBezTo>
                      <a:pt x="24968" y="172402"/>
                      <a:pt x="-2654" y="140017"/>
                      <a:pt x="203" y="103822"/>
                    </a:cubicBezTo>
                    <a:lnTo>
                      <a:pt x="2108" y="84772"/>
                    </a:lnTo>
                    <a:cubicBezTo>
                      <a:pt x="5918" y="38100"/>
                      <a:pt x="18301" y="0"/>
                      <a:pt x="18301" y="0"/>
                    </a:cubicBezTo>
                    <a:lnTo>
                      <a:pt x="166891" y="14288"/>
                    </a:lnTo>
                    <a:close/>
                  </a:path>
                </a:pathLst>
              </a:custGeom>
              <a:solidFill>
                <a:srgbClr val="449D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289742-7D26-43C0-8F88-389B106B481C}"/>
                  </a:ext>
                </a:extLst>
              </p:cNvPr>
              <p:cNvSpPr/>
              <p:nvPr/>
            </p:nvSpPr>
            <p:spPr>
              <a:xfrm>
                <a:off x="822253" y="2511796"/>
                <a:ext cx="238125" cy="400050"/>
              </a:xfrm>
              <a:custGeom>
                <a:avLst/>
                <a:gdLst>
                  <a:gd name="connsiteX0" fmla="*/ 212166 w 238125"/>
                  <a:gd name="connsiteY0" fmla="*/ 404813 h 400050"/>
                  <a:gd name="connsiteX1" fmla="*/ 58814 w 238125"/>
                  <a:gd name="connsiteY1" fmla="*/ 391478 h 400050"/>
                  <a:gd name="connsiteX2" fmla="*/ 29286 w 238125"/>
                  <a:gd name="connsiteY2" fmla="*/ 53340 h 400050"/>
                  <a:gd name="connsiteX3" fmla="*/ 29286 w 238125"/>
                  <a:gd name="connsiteY3" fmla="*/ 53340 h 400050"/>
                  <a:gd name="connsiteX4" fmla="*/ 118821 w 238125"/>
                  <a:gd name="connsiteY4" fmla="*/ 0 h 400050"/>
                  <a:gd name="connsiteX5" fmla="*/ 220739 w 238125"/>
                  <a:gd name="connsiteY5" fmla="*/ 71438 h 400050"/>
                  <a:gd name="connsiteX6" fmla="*/ 212166 w 238125"/>
                  <a:gd name="connsiteY6" fmla="*/ 40481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400050">
                    <a:moveTo>
                      <a:pt x="212166" y="404813"/>
                    </a:moveTo>
                    <a:lnTo>
                      <a:pt x="58814" y="391478"/>
                    </a:lnTo>
                    <a:cubicBezTo>
                      <a:pt x="69291" y="265748"/>
                      <a:pt x="-54534" y="204788"/>
                      <a:pt x="29286" y="53340"/>
                    </a:cubicBezTo>
                    <a:cubicBezTo>
                      <a:pt x="29286" y="53340"/>
                      <a:pt x="29286" y="53340"/>
                      <a:pt x="29286" y="53340"/>
                    </a:cubicBezTo>
                    <a:cubicBezTo>
                      <a:pt x="51194" y="14288"/>
                      <a:pt x="80721" y="0"/>
                      <a:pt x="118821" y="0"/>
                    </a:cubicBezTo>
                    <a:cubicBezTo>
                      <a:pt x="159779" y="0"/>
                      <a:pt x="199784" y="22860"/>
                      <a:pt x="220739" y="71438"/>
                    </a:cubicBezTo>
                    <a:cubicBezTo>
                      <a:pt x="254076" y="162877"/>
                      <a:pt x="255981" y="283845"/>
                      <a:pt x="212166" y="404813"/>
                    </a:cubicBezTo>
                    <a:close/>
                  </a:path>
                </a:pathLst>
              </a:custGeom>
              <a:solidFill>
                <a:srgbClr val="449D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7" name="Rechthoek 6"/>
            <p:cNvSpPr/>
            <p:nvPr/>
          </p:nvSpPr>
          <p:spPr>
            <a:xfrm>
              <a:off x="-3861855" y="3845569"/>
              <a:ext cx="36425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600" dirty="0">
                  <a:solidFill>
                    <a:srgbClr val="D6277A"/>
                  </a:solidFill>
                </a:rPr>
                <a:t>Essentiële </a:t>
              </a:r>
              <a:r>
                <a:rPr lang="nl-NL" sz="1600" dirty="0" smtClean="0">
                  <a:solidFill>
                    <a:srgbClr val="D6277A"/>
                  </a:solidFill>
                </a:rPr>
                <a:t>stappen</a:t>
              </a:r>
              <a:endParaRPr lang="nl-NL" sz="1600" dirty="0"/>
            </a:p>
            <a:p>
              <a:pPr marL="257175" lvl="4" indent="-263525">
                <a:buFont typeface="Arial" panose="020B0604020202020204" pitchFamily="34" charset="0"/>
                <a:buChar char="•"/>
              </a:pPr>
              <a:r>
                <a:rPr lang="nl-NL" sz="1600" dirty="0"/>
                <a:t>Opstellen selectievragen</a:t>
              </a:r>
            </a:p>
            <a:p>
              <a:pPr marL="257175" lvl="4" indent="-263525">
                <a:buFont typeface="Arial" panose="020B0604020202020204" pitchFamily="34" charset="0"/>
                <a:buChar char="•"/>
              </a:pPr>
              <a:r>
                <a:rPr lang="nl-NL" sz="1600" dirty="0"/>
                <a:t>Beoordelen aan de hand van </a:t>
              </a:r>
              <a:r>
                <a:rPr lang="nl-NL" sz="1600" dirty="0" smtClean="0"/>
                <a:t>normeringstabel</a:t>
              </a:r>
              <a:endParaRPr lang="nl-NL" sz="1600" dirty="0"/>
            </a:p>
          </p:txBody>
        </p:sp>
      </p:grpSp>
      <p:cxnSp>
        <p:nvCxnSpPr>
          <p:cNvPr id="14" name="Rechte verbindingslijn 13"/>
          <p:cNvCxnSpPr/>
          <p:nvPr/>
        </p:nvCxnSpPr>
        <p:spPr>
          <a:xfrm>
            <a:off x="4876800" y="2243997"/>
            <a:ext cx="0" cy="418747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 flipH="1" flipV="1">
            <a:off x="298787" y="3828901"/>
            <a:ext cx="4485637" cy="1074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Rechthoek 28"/>
          <p:cNvSpPr/>
          <p:nvPr/>
        </p:nvSpPr>
        <p:spPr>
          <a:xfrm>
            <a:off x="1043973" y="2310593"/>
            <a:ext cx="1512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 smtClean="0">
                <a:solidFill>
                  <a:srgbClr val="D6277A"/>
                </a:solidFill>
              </a:rPr>
              <a:t>Rapportcijfer</a:t>
            </a:r>
            <a:endParaRPr lang="nl-NL" sz="1600" dirty="0">
              <a:solidFill>
                <a:srgbClr val="D6277A"/>
              </a:solidFill>
            </a:endParaRPr>
          </a:p>
        </p:txBody>
      </p:sp>
      <p:pic>
        <p:nvPicPr>
          <p:cNvPr id="24" name="Picture 22">
            <a:extLst>
              <a:ext uri="{FF2B5EF4-FFF2-40B4-BE49-F238E27FC236}">
                <a16:creationId xmlns:a16="http://schemas.microsoft.com/office/drawing/2014/main" id="{BE46A22B-9A1B-4A66-8676-F8D0AC035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8264" y="4469656"/>
            <a:ext cx="2154962" cy="1991952"/>
          </a:xfrm>
          <a:prstGeom prst="rect">
            <a:avLst/>
          </a:prstGeom>
        </p:spPr>
      </p:pic>
      <p:pic>
        <p:nvPicPr>
          <p:cNvPr id="30" name="Picture 27">
            <a:extLst>
              <a:ext uri="{FF2B5EF4-FFF2-40B4-BE49-F238E27FC236}">
                <a16:creationId xmlns:a16="http://schemas.microsoft.com/office/drawing/2014/main" id="{CE778961-C498-4657-B11F-98ACD1E5F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8264" y="1944769"/>
            <a:ext cx="2550990" cy="25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0">
            <a:extLst>
              <a:ext uri="{FF2B5EF4-FFF2-40B4-BE49-F238E27FC236}">
                <a16:creationId xmlns:a16="http://schemas.microsoft.com/office/drawing/2014/main" id="{DB2209A3-CE3B-48CD-80B1-A5D1593D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58" y="2605758"/>
            <a:ext cx="4165200" cy="119797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554B763-6223-4120-8102-5463E69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Gestructureerd interviewen lijkt </a:t>
            </a:r>
            <a:r>
              <a:rPr lang="nl-NL" dirty="0"/>
              <a:t>bij te dragen aan objectievere selectie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A0D3C-251A-4BFD-831D-CECC472CFCB7}"/>
              </a:ext>
            </a:extLst>
          </p:cNvPr>
          <p:cNvSpPr txBox="1"/>
          <p:nvPr/>
        </p:nvSpPr>
        <p:spPr>
          <a:xfrm>
            <a:off x="5081643" y="2309644"/>
            <a:ext cx="3828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600" dirty="0" smtClean="0">
                <a:solidFill>
                  <a:srgbClr val="D6277A"/>
                </a:solidFill>
                <a:latin typeface="+mj-lt"/>
                <a:ea typeface="+mj-ea"/>
                <a:cs typeface="+mj-cs"/>
              </a:rPr>
              <a:t>Tips</a:t>
            </a:r>
            <a:r>
              <a:rPr lang="nl-NL" sz="1600" dirty="0">
                <a:solidFill>
                  <a:srgbClr val="D6277A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257175" lvl="4" indent="-263525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Oefening baart </a:t>
            </a:r>
            <a:r>
              <a:rPr lang="nl-NL" sz="16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kunst!</a:t>
            </a:r>
            <a:endParaRPr lang="nl-NL" sz="1600" dirty="0">
              <a:solidFill>
                <a:prstClr val="black"/>
              </a:solidFill>
              <a:latin typeface="+mj-lt"/>
              <a:ea typeface="+mj-ea"/>
              <a:cs typeface="+mj-cs"/>
            </a:endParaRPr>
          </a:p>
          <a:p>
            <a:pPr marL="257175" lvl="4" indent="-263525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Neem vacaturehouder op tijd mee</a:t>
            </a:r>
          </a:p>
          <a:p>
            <a:pPr marL="257175" lvl="4" indent="-263525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Goed voorwerk bespaart tijd op het einde</a:t>
            </a:r>
          </a:p>
          <a:p>
            <a:pPr marL="257175" lvl="4" indent="-263525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Sta stil bij belang van match met </a:t>
            </a:r>
            <a:r>
              <a:rPr lang="nl-NL" sz="16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cultuur (en hoe je dat systematisch kunt meten)</a:t>
            </a:r>
            <a:endParaRPr lang="nl-NL" sz="1600" dirty="0">
              <a:solidFill>
                <a:prstClr val="black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699688" y="4279414"/>
            <a:ext cx="3986870" cy="1323439"/>
            <a:chOff x="-4206140" y="2744946"/>
            <a:chExt cx="3986870" cy="1323439"/>
          </a:xfrm>
        </p:grpSpPr>
        <p:pic>
          <p:nvPicPr>
            <p:cNvPr id="22" name="Graphic 21" descr="Bullseye">
              <a:extLst>
                <a:ext uri="{FF2B5EF4-FFF2-40B4-BE49-F238E27FC236}">
                  <a16:creationId xmlns:a16="http://schemas.microsoft.com/office/drawing/2014/main" id="{0D0E0EF2-DEEE-457D-81EA-3433665F4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-4206140" y="2744946"/>
              <a:ext cx="380484" cy="380484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-3861855" y="2744946"/>
              <a:ext cx="36425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600" dirty="0">
                  <a:solidFill>
                    <a:srgbClr val="D6277A"/>
                  </a:solidFill>
                </a:rPr>
                <a:t>Wat levert het </a:t>
              </a:r>
              <a:r>
                <a:rPr lang="nl-NL" sz="1600" dirty="0" smtClean="0">
                  <a:solidFill>
                    <a:srgbClr val="D6277A"/>
                  </a:solidFill>
                </a:rPr>
                <a:t>op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sz="1600" dirty="0"/>
                <a:t>Selectie op competenties i.p.v. gevoel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sz="1600" dirty="0" smtClean="0"/>
                <a:t>Betere leidraad voor gesprek dan een cv</a:t>
              </a:r>
              <a:endParaRPr lang="nl-NL" sz="1600" dirty="0"/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779900" y="5715453"/>
            <a:ext cx="3906658" cy="840407"/>
            <a:chOff x="-4125928" y="3836159"/>
            <a:chExt cx="3906658" cy="840407"/>
          </a:xfrm>
        </p:grpSpPr>
        <p:grpSp>
          <p:nvGrpSpPr>
            <p:cNvPr id="16" name="Graphic 14" descr="Shoe footprints">
              <a:extLst>
                <a:ext uri="{FF2B5EF4-FFF2-40B4-BE49-F238E27FC236}">
                  <a16:creationId xmlns:a16="http://schemas.microsoft.com/office/drawing/2014/main" id="{C3615542-E1BA-44E8-AE0A-7C1451AB6293}"/>
                </a:ext>
              </a:extLst>
            </p:cNvPr>
            <p:cNvGrpSpPr/>
            <p:nvPr/>
          </p:nvGrpSpPr>
          <p:grpSpPr>
            <a:xfrm>
              <a:off x="-4125928" y="3836159"/>
              <a:ext cx="264073" cy="382906"/>
              <a:chOff x="486796" y="2297483"/>
              <a:chExt cx="571500" cy="828675"/>
            </a:xfrm>
            <a:solidFill>
              <a:srgbClr val="000000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2933650-89A6-46EA-8AFB-4E322E95B8EE}"/>
                  </a:ext>
                </a:extLst>
              </p:cNvPr>
              <p:cNvSpPr/>
              <p:nvPr/>
            </p:nvSpPr>
            <p:spPr>
              <a:xfrm>
                <a:off x="529806" y="2743253"/>
                <a:ext cx="161925" cy="171450"/>
              </a:xfrm>
              <a:custGeom>
                <a:avLst/>
                <a:gdLst>
                  <a:gd name="connsiteX0" fmla="*/ 1693 w 161925"/>
                  <a:gd name="connsiteY0" fmla="*/ 14288 h 171450"/>
                  <a:gd name="connsiteX1" fmla="*/ 1693 w 161925"/>
                  <a:gd name="connsiteY1" fmla="*/ 100013 h 171450"/>
                  <a:gd name="connsiteX2" fmla="*/ 3598 w 161925"/>
                  <a:gd name="connsiteY2" fmla="*/ 119063 h 171450"/>
                  <a:gd name="connsiteX3" fmla="*/ 88371 w 161925"/>
                  <a:gd name="connsiteY3" fmla="*/ 177165 h 171450"/>
                  <a:gd name="connsiteX4" fmla="*/ 107421 w 161925"/>
                  <a:gd name="connsiteY4" fmla="*/ 175260 h 171450"/>
                  <a:gd name="connsiteX5" fmla="*/ 168381 w 161925"/>
                  <a:gd name="connsiteY5" fmla="*/ 103823 h 171450"/>
                  <a:gd name="connsiteX6" fmla="*/ 166476 w 161925"/>
                  <a:gd name="connsiteY6" fmla="*/ 84773 h 171450"/>
                  <a:gd name="connsiteX7" fmla="*/ 150283 w 161925"/>
                  <a:gd name="connsiteY7" fmla="*/ 0 h 171450"/>
                  <a:gd name="connsiteX8" fmla="*/ 1693 w 161925"/>
                  <a:gd name="connsiteY8" fmla="*/ 1428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171450">
                    <a:moveTo>
                      <a:pt x="1693" y="14288"/>
                    </a:moveTo>
                    <a:cubicBezTo>
                      <a:pt x="1693" y="14288"/>
                      <a:pt x="-2117" y="53340"/>
                      <a:pt x="1693" y="100013"/>
                    </a:cubicBezTo>
                    <a:lnTo>
                      <a:pt x="3598" y="119063"/>
                    </a:lnTo>
                    <a:cubicBezTo>
                      <a:pt x="6456" y="161925"/>
                      <a:pt x="52176" y="180975"/>
                      <a:pt x="88371" y="177165"/>
                    </a:cubicBezTo>
                    <a:lnTo>
                      <a:pt x="107421" y="175260"/>
                    </a:lnTo>
                    <a:cubicBezTo>
                      <a:pt x="143616" y="172403"/>
                      <a:pt x="171238" y="140018"/>
                      <a:pt x="168381" y="103823"/>
                    </a:cubicBezTo>
                    <a:lnTo>
                      <a:pt x="166476" y="84773"/>
                    </a:lnTo>
                    <a:cubicBezTo>
                      <a:pt x="162666" y="38100"/>
                      <a:pt x="150283" y="0"/>
                      <a:pt x="150283" y="0"/>
                    </a:cubicBezTo>
                    <a:lnTo>
                      <a:pt x="1693" y="14288"/>
                    </a:lnTo>
                    <a:close/>
                  </a:path>
                </a:pathLst>
              </a:custGeom>
              <a:solidFill>
                <a:srgbClr val="449D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8A6284A-E2D6-4CB2-9737-D4A0A2BE5DB6}"/>
                  </a:ext>
                </a:extLst>
              </p:cNvPr>
              <p:cNvSpPr/>
              <p:nvPr/>
            </p:nvSpPr>
            <p:spPr>
              <a:xfrm>
                <a:off x="486796" y="2297483"/>
                <a:ext cx="238125" cy="400050"/>
              </a:xfrm>
              <a:custGeom>
                <a:avLst/>
                <a:gdLst>
                  <a:gd name="connsiteX0" fmla="*/ 33273 w 238125"/>
                  <a:gd name="connsiteY0" fmla="*/ 404813 h 400050"/>
                  <a:gd name="connsiteX1" fmla="*/ 186625 w 238125"/>
                  <a:gd name="connsiteY1" fmla="*/ 391478 h 400050"/>
                  <a:gd name="connsiteX2" fmla="*/ 216153 w 238125"/>
                  <a:gd name="connsiteY2" fmla="*/ 53340 h 400050"/>
                  <a:gd name="connsiteX3" fmla="*/ 216153 w 238125"/>
                  <a:gd name="connsiteY3" fmla="*/ 53340 h 400050"/>
                  <a:gd name="connsiteX4" fmla="*/ 126618 w 238125"/>
                  <a:gd name="connsiteY4" fmla="*/ 0 h 400050"/>
                  <a:gd name="connsiteX5" fmla="*/ 24700 w 238125"/>
                  <a:gd name="connsiteY5" fmla="*/ 71438 h 400050"/>
                  <a:gd name="connsiteX6" fmla="*/ 33273 w 238125"/>
                  <a:gd name="connsiteY6" fmla="*/ 40481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400050">
                    <a:moveTo>
                      <a:pt x="33273" y="404813"/>
                    </a:moveTo>
                    <a:lnTo>
                      <a:pt x="186625" y="391478"/>
                    </a:lnTo>
                    <a:cubicBezTo>
                      <a:pt x="176148" y="264795"/>
                      <a:pt x="299973" y="204788"/>
                      <a:pt x="216153" y="53340"/>
                    </a:cubicBezTo>
                    <a:cubicBezTo>
                      <a:pt x="216153" y="53340"/>
                      <a:pt x="216153" y="53340"/>
                      <a:pt x="216153" y="53340"/>
                    </a:cubicBezTo>
                    <a:cubicBezTo>
                      <a:pt x="194245" y="14288"/>
                      <a:pt x="164718" y="0"/>
                      <a:pt x="126618" y="0"/>
                    </a:cubicBezTo>
                    <a:cubicBezTo>
                      <a:pt x="85660" y="0"/>
                      <a:pt x="45655" y="22860"/>
                      <a:pt x="24700" y="71438"/>
                    </a:cubicBezTo>
                    <a:cubicBezTo>
                      <a:pt x="-8637" y="162878"/>
                      <a:pt x="-10542" y="283845"/>
                      <a:pt x="33273" y="404813"/>
                    </a:cubicBezTo>
                    <a:close/>
                  </a:path>
                </a:pathLst>
              </a:custGeom>
              <a:solidFill>
                <a:srgbClr val="449D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8160E43-D513-4D78-AC2B-6EF4E7012B26}"/>
                  </a:ext>
                </a:extLst>
              </p:cNvPr>
              <p:cNvSpPr/>
              <p:nvPr/>
            </p:nvSpPr>
            <p:spPr>
              <a:xfrm>
                <a:off x="856098" y="2957566"/>
                <a:ext cx="161925" cy="171450"/>
              </a:xfrm>
              <a:custGeom>
                <a:avLst/>
                <a:gdLst>
                  <a:gd name="connsiteX0" fmla="*/ 166891 w 161925"/>
                  <a:gd name="connsiteY0" fmla="*/ 14288 h 171450"/>
                  <a:gd name="connsiteX1" fmla="*/ 166891 w 161925"/>
                  <a:gd name="connsiteY1" fmla="*/ 100013 h 171450"/>
                  <a:gd name="connsiteX2" fmla="*/ 164986 w 161925"/>
                  <a:gd name="connsiteY2" fmla="*/ 119063 h 171450"/>
                  <a:gd name="connsiteX3" fmla="*/ 80213 w 161925"/>
                  <a:gd name="connsiteY3" fmla="*/ 177165 h 171450"/>
                  <a:gd name="connsiteX4" fmla="*/ 61163 w 161925"/>
                  <a:gd name="connsiteY4" fmla="*/ 175260 h 171450"/>
                  <a:gd name="connsiteX5" fmla="*/ 203 w 161925"/>
                  <a:gd name="connsiteY5" fmla="*/ 103822 h 171450"/>
                  <a:gd name="connsiteX6" fmla="*/ 2108 w 161925"/>
                  <a:gd name="connsiteY6" fmla="*/ 84772 h 171450"/>
                  <a:gd name="connsiteX7" fmla="*/ 18301 w 161925"/>
                  <a:gd name="connsiteY7" fmla="*/ 0 h 171450"/>
                  <a:gd name="connsiteX8" fmla="*/ 166891 w 161925"/>
                  <a:gd name="connsiteY8" fmla="*/ 1428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171450">
                    <a:moveTo>
                      <a:pt x="166891" y="14288"/>
                    </a:moveTo>
                    <a:cubicBezTo>
                      <a:pt x="166891" y="14288"/>
                      <a:pt x="170701" y="53340"/>
                      <a:pt x="166891" y="100013"/>
                    </a:cubicBezTo>
                    <a:lnTo>
                      <a:pt x="164986" y="119063"/>
                    </a:lnTo>
                    <a:cubicBezTo>
                      <a:pt x="162128" y="161925"/>
                      <a:pt x="116408" y="180975"/>
                      <a:pt x="80213" y="177165"/>
                    </a:cubicBezTo>
                    <a:lnTo>
                      <a:pt x="61163" y="175260"/>
                    </a:lnTo>
                    <a:cubicBezTo>
                      <a:pt x="24968" y="172402"/>
                      <a:pt x="-2654" y="140017"/>
                      <a:pt x="203" y="103822"/>
                    </a:cubicBezTo>
                    <a:lnTo>
                      <a:pt x="2108" y="84772"/>
                    </a:lnTo>
                    <a:cubicBezTo>
                      <a:pt x="5918" y="38100"/>
                      <a:pt x="18301" y="0"/>
                      <a:pt x="18301" y="0"/>
                    </a:cubicBezTo>
                    <a:lnTo>
                      <a:pt x="166891" y="14288"/>
                    </a:lnTo>
                    <a:close/>
                  </a:path>
                </a:pathLst>
              </a:custGeom>
              <a:solidFill>
                <a:srgbClr val="449D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289742-7D26-43C0-8F88-389B106B481C}"/>
                  </a:ext>
                </a:extLst>
              </p:cNvPr>
              <p:cNvSpPr/>
              <p:nvPr/>
            </p:nvSpPr>
            <p:spPr>
              <a:xfrm>
                <a:off x="822253" y="2511796"/>
                <a:ext cx="238125" cy="400050"/>
              </a:xfrm>
              <a:custGeom>
                <a:avLst/>
                <a:gdLst>
                  <a:gd name="connsiteX0" fmla="*/ 212166 w 238125"/>
                  <a:gd name="connsiteY0" fmla="*/ 404813 h 400050"/>
                  <a:gd name="connsiteX1" fmla="*/ 58814 w 238125"/>
                  <a:gd name="connsiteY1" fmla="*/ 391478 h 400050"/>
                  <a:gd name="connsiteX2" fmla="*/ 29286 w 238125"/>
                  <a:gd name="connsiteY2" fmla="*/ 53340 h 400050"/>
                  <a:gd name="connsiteX3" fmla="*/ 29286 w 238125"/>
                  <a:gd name="connsiteY3" fmla="*/ 53340 h 400050"/>
                  <a:gd name="connsiteX4" fmla="*/ 118821 w 238125"/>
                  <a:gd name="connsiteY4" fmla="*/ 0 h 400050"/>
                  <a:gd name="connsiteX5" fmla="*/ 220739 w 238125"/>
                  <a:gd name="connsiteY5" fmla="*/ 71438 h 400050"/>
                  <a:gd name="connsiteX6" fmla="*/ 212166 w 238125"/>
                  <a:gd name="connsiteY6" fmla="*/ 40481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400050">
                    <a:moveTo>
                      <a:pt x="212166" y="404813"/>
                    </a:moveTo>
                    <a:lnTo>
                      <a:pt x="58814" y="391478"/>
                    </a:lnTo>
                    <a:cubicBezTo>
                      <a:pt x="69291" y="265748"/>
                      <a:pt x="-54534" y="204788"/>
                      <a:pt x="29286" y="53340"/>
                    </a:cubicBezTo>
                    <a:cubicBezTo>
                      <a:pt x="29286" y="53340"/>
                      <a:pt x="29286" y="53340"/>
                      <a:pt x="29286" y="53340"/>
                    </a:cubicBezTo>
                    <a:cubicBezTo>
                      <a:pt x="51194" y="14288"/>
                      <a:pt x="80721" y="0"/>
                      <a:pt x="118821" y="0"/>
                    </a:cubicBezTo>
                    <a:cubicBezTo>
                      <a:pt x="159779" y="0"/>
                      <a:pt x="199784" y="22860"/>
                      <a:pt x="220739" y="71438"/>
                    </a:cubicBezTo>
                    <a:cubicBezTo>
                      <a:pt x="254076" y="162877"/>
                      <a:pt x="255981" y="283845"/>
                      <a:pt x="212166" y="404813"/>
                    </a:cubicBezTo>
                    <a:close/>
                  </a:path>
                </a:pathLst>
              </a:custGeom>
              <a:solidFill>
                <a:srgbClr val="449D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7" name="Rechthoek 6"/>
            <p:cNvSpPr/>
            <p:nvPr/>
          </p:nvSpPr>
          <p:spPr>
            <a:xfrm>
              <a:off x="-3861855" y="3845569"/>
              <a:ext cx="364258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600" dirty="0">
                  <a:solidFill>
                    <a:srgbClr val="D6277A"/>
                  </a:solidFill>
                </a:rPr>
                <a:t>Essentiële </a:t>
              </a:r>
              <a:r>
                <a:rPr lang="nl-NL" sz="1600" dirty="0" smtClean="0">
                  <a:solidFill>
                    <a:srgbClr val="D6277A"/>
                  </a:solidFill>
                </a:rPr>
                <a:t>stappen</a:t>
              </a:r>
              <a:endParaRPr lang="nl-NL" sz="1600" dirty="0"/>
            </a:p>
            <a:p>
              <a:pPr marL="257175" lvl="4" indent="-263525">
                <a:buFont typeface="Arial" panose="020B0604020202020204" pitchFamily="34" charset="0"/>
                <a:buChar char="•"/>
              </a:pPr>
              <a:r>
                <a:rPr lang="nl-NL" sz="1600" dirty="0"/>
                <a:t>Uniform, gestructureerd gesprek voeren</a:t>
              </a:r>
            </a:p>
          </p:txBody>
        </p:sp>
      </p:grpSp>
      <p:cxnSp>
        <p:nvCxnSpPr>
          <p:cNvPr id="14" name="Rechte verbindingslijn 13"/>
          <p:cNvCxnSpPr/>
          <p:nvPr/>
        </p:nvCxnSpPr>
        <p:spPr>
          <a:xfrm>
            <a:off x="4876800" y="2243997"/>
            <a:ext cx="0" cy="418747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 flipH="1" flipV="1">
            <a:off x="298787" y="3828901"/>
            <a:ext cx="4485637" cy="1074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Rechthoek 28"/>
          <p:cNvSpPr/>
          <p:nvPr/>
        </p:nvSpPr>
        <p:spPr>
          <a:xfrm>
            <a:off x="1043973" y="2310593"/>
            <a:ext cx="1512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 smtClean="0">
                <a:solidFill>
                  <a:srgbClr val="D6277A"/>
                </a:solidFill>
              </a:rPr>
              <a:t>Rapportcijfer</a:t>
            </a:r>
            <a:endParaRPr lang="nl-NL" sz="1600" dirty="0">
              <a:solidFill>
                <a:srgbClr val="D6277A"/>
              </a:solidFill>
            </a:endParaRPr>
          </a:p>
        </p:txBody>
      </p:sp>
      <p:pic>
        <p:nvPicPr>
          <p:cNvPr id="25" name="Picture 22">
            <a:extLst>
              <a:ext uri="{FF2B5EF4-FFF2-40B4-BE49-F238E27FC236}">
                <a16:creationId xmlns:a16="http://schemas.microsoft.com/office/drawing/2014/main" id="{13855682-AA6F-43CE-8E8E-12FBD8DE4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5064" y="1692779"/>
            <a:ext cx="2687809" cy="26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Tussenresultaten, dus nog geen eindconclusie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Medio 2021 verwachten we met de data uit de </a:t>
            </a:r>
            <a:r>
              <a:rPr lang="nl-NL" sz="1800" dirty="0" smtClean="0"/>
              <a:t>tweede </a:t>
            </a:r>
            <a:r>
              <a:rPr lang="nl-NL" sz="1800" dirty="0"/>
              <a:t>tranche </a:t>
            </a:r>
            <a:r>
              <a:rPr lang="nl-NL" sz="1800" dirty="0" smtClean="0"/>
              <a:t>van de pilot deze </a:t>
            </a:r>
            <a:r>
              <a:rPr lang="nl-NL" sz="1800" dirty="0" smtClean="0"/>
              <a:t>resultaten aan te scherpen.</a:t>
            </a:r>
          </a:p>
          <a:p>
            <a:r>
              <a:rPr lang="nl-NL" sz="1800" dirty="0" smtClean="0"/>
              <a:t>We pogen dan ook nog meer inzichtelijk </a:t>
            </a:r>
            <a:r>
              <a:rPr lang="nl-NL" sz="1800" dirty="0"/>
              <a:t>te </a:t>
            </a:r>
            <a:r>
              <a:rPr lang="nl-NL" sz="1800" dirty="0" smtClean="0"/>
              <a:t>maken:</a:t>
            </a:r>
          </a:p>
          <a:p>
            <a:pPr lvl="1"/>
            <a:r>
              <a:rPr lang="nl-NL" sz="1800" dirty="0" smtClean="0"/>
              <a:t>Of </a:t>
            </a:r>
            <a:r>
              <a:rPr lang="nl-NL" sz="1800" dirty="0"/>
              <a:t>er meetbaar meer talent met migratieachtergrond wordt aangenomen na toepassing van de </a:t>
            </a:r>
            <a:r>
              <a:rPr lang="nl-NL" sz="1800" dirty="0" smtClean="0"/>
              <a:t>nudges.</a:t>
            </a:r>
          </a:p>
          <a:p>
            <a:pPr lvl="1"/>
            <a:r>
              <a:rPr lang="nl-NL" sz="1800" dirty="0" smtClean="0"/>
              <a:t>Wat het werkzame mechanisme achter elke nudge is.</a:t>
            </a:r>
            <a:endParaRPr lang="nl-NL" sz="18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6511719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20180816 Nudging interventies - overzicht" id="{31685640-7ED4-4552-96CE-51D32E954EC7}" vid="{9DA21E49-856B-4E14-A2B4-4ED32C8A6DAD}"/>
    </a:ext>
  </a:extLst>
</a:theme>
</file>

<file path=ppt/theme/theme2.xml><?xml version="1.0" encoding="utf-8"?>
<a:theme xmlns:a="http://schemas.openxmlformats.org/drawingml/2006/main" name="1_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20180816 Nudging interventies - overzicht" id="{31685640-7ED4-4552-96CE-51D32E954EC7}" vid="{9DA21E49-856B-4E14-A2B4-4ED32C8A6DAD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9560"/>
    </a:dk2>
    <a:lt2>
      <a:srgbClr val="EEECE1"/>
    </a:lt2>
    <a:accent1>
      <a:srgbClr val="FF9560"/>
    </a:accent1>
    <a:accent2>
      <a:srgbClr val="CC003D"/>
    </a:accent2>
    <a:accent3>
      <a:srgbClr val="FFFFFF"/>
    </a:accent3>
    <a:accent4>
      <a:srgbClr val="000000"/>
    </a:accent4>
    <a:accent5>
      <a:srgbClr val="FFC8B6"/>
    </a:accent5>
    <a:accent6>
      <a:srgbClr val="B90036"/>
    </a:accent6>
    <a:hlink>
      <a:srgbClr val="900079"/>
    </a:hlink>
    <a:folHlink>
      <a:srgbClr val="47145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9560"/>
    </a:dk2>
    <a:lt2>
      <a:srgbClr val="EEECE1"/>
    </a:lt2>
    <a:accent1>
      <a:srgbClr val="FF9560"/>
    </a:accent1>
    <a:accent2>
      <a:srgbClr val="CC003D"/>
    </a:accent2>
    <a:accent3>
      <a:srgbClr val="FFFFFF"/>
    </a:accent3>
    <a:accent4>
      <a:srgbClr val="000000"/>
    </a:accent4>
    <a:accent5>
      <a:srgbClr val="FFC8B6"/>
    </a:accent5>
    <a:accent6>
      <a:srgbClr val="B90036"/>
    </a:accent6>
    <a:hlink>
      <a:srgbClr val="900079"/>
    </a:hlink>
    <a:folHlink>
      <a:srgbClr val="47145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384</Words>
  <Application>Microsoft Office PowerPoint</Application>
  <PresentationFormat>Breedbeeld</PresentationFormat>
  <Paragraphs>59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Arial</vt:lpstr>
      <vt:lpstr>Calibri</vt:lpstr>
      <vt:lpstr>Franklin Gothic Medium</vt:lpstr>
      <vt:lpstr>Segoe UI</vt:lpstr>
      <vt:lpstr>Verdana</vt:lpstr>
      <vt:lpstr>Wingdings</vt:lpstr>
      <vt:lpstr>Rijkshuisstijl Robijnrood</vt:lpstr>
      <vt:lpstr>1_Rijkshuisstijl Robijnrood</vt:lpstr>
      <vt:lpstr>Pilot nudging in werving en selectie</vt:lpstr>
      <vt:lpstr>Tussenstand gebaseerd op:</vt:lpstr>
      <vt:lpstr>Eerste bevindingen: werkgevers zijn positief</vt:lpstr>
      <vt:lpstr>Vacatureteksten herschrijven lijkt bij te dragen aan bewustwording over essentie van de functie</vt:lpstr>
      <vt:lpstr>Brief en cv vervangen door standaardvragen lijkt bij te dragen aan objectievere selectie</vt:lpstr>
      <vt:lpstr>Gestructureerd interviewen lijkt bij te dragen aan objectievere selectie</vt:lpstr>
      <vt:lpstr>Tussenresultaten, dus nog geen eindconclusie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Lacroix, M.(Marina)</dc:creator>
  <cp:lastModifiedBy>Lacroix, M.(Marina)</cp:lastModifiedBy>
  <cp:revision>362</cp:revision>
  <dcterms:created xsi:type="dcterms:W3CDTF">2018-02-28T09:34:25Z</dcterms:created>
  <dcterms:modified xsi:type="dcterms:W3CDTF">2020-07-06T16:16:14Z</dcterms:modified>
  <cp:version>V01</cp:version>
</cp:coreProperties>
</file>